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24" r:id="rId2"/>
    <p:sldId id="327" r:id="rId3"/>
    <p:sldId id="358" r:id="rId4"/>
    <p:sldId id="391" r:id="rId5"/>
    <p:sldId id="415" r:id="rId6"/>
    <p:sldId id="332" r:id="rId7"/>
    <p:sldId id="392" r:id="rId8"/>
    <p:sldId id="393" r:id="rId9"/>
    <p:sldId id="394" r:id="rId10"/>
    <p:sldId id="395" r:id="rId11"/>
    <p:sldId id="396" r:id="rId12"/>
    <p:sldId id="401" r:id="rId13"/>
    <p:sldId id="354" r:id="rId14"/>
    <p:sldId id="389" r:id="rId15"/>
    <p:sldId id="307" r:id="rId16"/>
    <p:sldId id="416" r:id="rId17"/>
    <p:sldId id="404" r:id="rId18"/>
    <p:sldId id="400" r:id="rId19"/>
    <p:sldId id="417" r:id="rId20"/>
    <p:sldId id="418" r:id="rId21"/>
    <p:sldId id="419" r:id="rId22"/>
    <p:sldId id="420" r:id="rId23"/>
    <p:sldId id="421" r:id="rId24"/>
    <p:sldId id="422" r:id="rId25"/>
    <p:sldId id="423" r:id="rId26"/>
    <p:sldId id="335" r:id="rId27"/>
    <p:sldId id="402" r:id="rId28"/>
    <p:sldId id="403" r:id="rId29"/>
    <p:sldId id="413" r:id="rId30"/>
    <p:sldId id="429" r:id="rId31"/>
    <p:sldId id="405" r:id="rId32"/>
    <p:sldId id="406" r:id="rId33"/>
    <p:sldId id="398" r:id="rId34"/>
    <p:sldId id="407" r:id="rId35"/>
    <p:sldId id="399" r:id="rId36"/>
    <p:sldId id="427" r:id="rId37"/>
    <p:sldId id="428" r:id="rId38"/>
    <p:sldId id="425" r:id="rId39"/>
    <p:sldId id="359" r:id="rId40"/>
    <p:sldId id="424" r:id="rId41"/>
    <p:sldId id="426" r:id="rId42"/>
    <p:sldId id="430" r:id="rId43"/>
    <p:sldId id="326" r:id="rId44"/>
    <p:sldId id="325" r:id="rId45"/>
    <p:sldId id="321"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99"/>
    <a:srgbClr val="00FF00"/>
    <a:srgbClr val="FFCC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723" autoAdjust="0"/>
  </p:normalViewPr>
  <p:slideViewPr>
    <p:cSldViewPr>
      <p:cViewPr varScale="1">
        <p:scale>
          <a:sx n="75" d="100"/>
          <a:sy n="75" d="100"/>
        </p:scale>
        <p:origin x="10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OCTAGONAL\2%20MALDON%20RESOURCES\Database\Geology\Eaglehawk%20Reef%20LS\Eaglehawk%20LS%20Drill%20Intersections.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AAA%20New%20Work\130818%20-%20Maldon_Drill_Assay_Half_Cor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Sheet1!$H$1</c:f>
              <c:strCache>
                <c:ptCount val="1"/>
                <c:pt idx="0">
                  <c:v>g-m Au</c:v>
                </c:pt>
              </c:strCache>
            </c:strRef>
          </c:tx>
          <c:spPr>
            <a:ln w="28575" cap="rnd">
              <a:noFill/>
              <a:round/>
            </a:ln>
            <a:effectLst/>
          </c:spPr>
          <c:marker>
            <c:symbol val="circle"/>
            <c:size val="5"/>
            <c:spPr>
              <a:solidFill>
                <a:srgbClr val="0000FF"/>
              </a:solidFill>
              <a:ln w="9525">
                <a:noFill/>
              </a:ln>
              <a:effectLst/>
            </c:spPr>
          </c:marker>
          <c:yVal>
            <c:numRef>
              <c:f>Sheet1!$H$2:$H$97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1.0169999999999999</c:v>
                </c:pt>
                <c:pt idx="47">
                  <c:v>1.0569999999999999</c:v>
                </c:pt>
                <c:pt idx="48">
                  <c:v>1.095</c:v>
                </c:pt>
                <c:pt idx="49">
                  <c:v>1.2374999999999998</c:v>
                </c:pt>
                <c:pt idx="50">
                  <c:v>1.2669999999999999</c:v>
                </c:pt>
                <c:pt idx="51">
                  <c:v>1.272</c:v>
                </c:pt>
                <c:pt idx="52">
                  <c:v>1.2805</c:v>
                </c:pt>
                <c:pt idx="53">
                  <c:v>1.3650000000000002</c:v>
                </c:pt>
                <c:pt idx="54">
                  <c:v>1.5028000000000001</c:v>
                </c:pt>
                <c:pt idx="55">
                  <c:v>1.512</c:v>
                </c:pt>
                <c:pt idx="56">
                  <c:v>1.7849999999999999</c:v>
                </c:pt>
                <c:pt idx="57">
                  <c:v>1.8095999999999999</c:v>
                </c:pt>
                <c:pt idx="58">
                  <c:v>1.8719999999999999</c:v>
                </c:pt>
                <c:pt idx="59">
                  <c:v>1.92</c:v>
                </c:pt>
                <c:pt idx="60">
                  <c:v>2.0339999999999998</c:v>
                </c:pt>
                <c:pt idx="61">
                  <c:v>2.0469999999999997</c:v>
                </c:pt>
                <c:pt idx="62">
                  <c:v>2.2333000000000003</c:v>
                </c:pt>
                <c:pt idx="63">
                  <c:v>2.3489999999999998</c:v>
                </c:pt>
                <c:pt idx="64">
                  <c:v>2.3625000000000003</c:v>
                </c:pt>
                <c:pt idx="65">
                  <c:v>2.39</c:v>
                </c:pt>
                <c:pt idx="66">
                  <c:v>2.4</c:v>
                </c:pt>
                <c:pt idx="67">
                  <c:v>2.8800000000000003</c:v>
                </c:pt>
                <c:pt idx="68">
                  <c:v>2.9579999999999997</c:v>
                </c:pt>
                <c:pt idx="69">
                  <c:v>3.1280000000000001</c:v>
                </c:pt>
                <c:pt idx="70">
                  <c:v>3.19</c:v>
                </c:pt>
                <c:pt idx="71">
                  <c:v>3.577</c:v>
                </c:pt>
                <c:pt idx="72">
                  <c:v>3.69</c:v>
                </c:pt>
                <c:pt idx="73">
                  <c:v>3.7170000000000001</c:v>
                </c:pt>
                <c:pt idx="74">
                  <c:v>5.04</c:v>
                </c:pt>
                <c:pt idx="75">
                  <c:v>5.0429999999999993</c:v>
                </c:pt>
                <c:pt idx="76">
                  <c:v>5.6303999999999998</c:v>
                </c:pt>
                <c:pt idx="77">
                  <c:v>5.8279999999999994</c:v>
                </c:pt>
                <c:pt idx="78">
                  <c:v>5.9750000000000005</c:v>
                </c:pt>
                <c:pt idx="79">
                  <c:v>6.0375000000000005</c:v>
                </c:pt>
                <c:pt idx="80">
                  <c:v>7.1819999999999995</c:v>
                </c:pt>
                <c:pt idx="81">
                  <c:v>7.5034999999999998</c:v>
                </c:pt>
                <c:pt idx="82">
                  <c:v>7.7605000000000004</c:v>
                </c:pt>
                <c:pt idx="83">
                  <c:v>8.7779999999999987</c:v>
                </c:pt>
                <c:pt idx="84">
                  <c:v>8.9269999999999996</c:v>
                </c:pt>
                <c:pt idx="85">
                  <c:v>9.0849999999999991</c:v>
                </c:pt>
                <c:pt idx="86">
                  <c:v>13.579999999999998</c:v>
                </c:pt>
                <c:pt idx="87">
                  <c:v>17.798999999999999</c:v>
                </c:pt>
                <c:pt idx="88">
                  <c:v>20.251999999999999</c:v>
                </c:pt>
                <c:pt idx="89">
                  <c:v>20.865000000000002</c:v>
                </c:pt>
                <c:pt idx="90">
                  <c:v>29.600999999999999</c:v>
                </c:pt>
                <c:pt idx="91">
                  <c:v>35.880000000000003</c:v>
                </c:pt>
                <c:pt idx="92">
                  <c:v>37.74</c:v>
                </c:pt>
                <c:pt idx="93">
                  <c:v>41.635999999999996</c:v>
                </c:pt>
                <c:pt idx="94">
                  <c:v>54.486499999999999</c:v>
                </c:pt>
                <c:pt idx="95">
                  <c:v>57.645000000000003</c:v>
                </c:pt>
              </c:numCache>
            </c:numRef>
          </c:yVal>
          <c:smooth val="0"/>
        </c:ser>
        <c:dLbls>
          <c:showLegendKey val="0"/>
          <c:showVal val="0"/>
          <c:showCatName val="0"/>
          <c:showSerName val="0"/>
          <c:showPercent val="0"/>
          <c:showBubbleSize val="0"/>
        </c:dLbls>
        <c:axId val="213301256"/>
        <c:axId val="213300472"/>
      </c:scatterChart>
      <c:valAx>
        <c:axId val="213301256"/>
        <c:scaling>
          <c:orientation val="minMax"/>
          <c:max val="100"/>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b="1">
                    <a:solidFill>
                      <a:schemeClr val="tx1"/>
                    </a:solidFill>
                  </a:rPr>
                  <a:t>Number of Samples</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13300472"/>
        <c:crosses val="autoZero"/>
        <c:crossBetween val="midCat"/>
      </c:valAx>
      <c:valAx>
        <c:axId val="213300472"/>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b="1">
                    <a:solidFill>
                      <a:schemeClr val="tx1"/>
                    </a:solidFill>
                  </a:rPr>
                  <a:t>Au (g-m)</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133012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'Prelim Results'!$H$1</c:f>
              <c:strCache>
                <c:ptCount val="1"/>
                <c:pt idx="0">
                  <c:v>Au(repeat)_ppm</c:v>
                </c:pt>
              </c:strCache>
            </c:strRef>
          </c:tx>
          <c:spPr>
            <a:ln w="28575" cap="rnd">
              <a:noFill/>
              <a:round/>
            </a:ln>
            <a:effectLst/>
          </c:spPr>
          <c:marker>
            <c:symbol val="circle"/>
            <c:size val="5"/>
            <c:spPr>
              <a:solidFill>
                <a:srgbClr val="0000FF"/>
              </a:solidFill>
              <a:ln w="9525">
                <a:noFill/>
              </a:ln>
              <a:effectLst/>
            </c:spPr>
          </c:marker>
          <c:xVal>
            <c:numRef>
              <c:f>'Prelim Results'!$G$2:$G$116</c:f>
              <c:numCache>
                <c:formatCode>General</c:formatCode>
                <c:ptCount val="115"/>
                <c:pt idx="0">
                  <c:v>0.1</c:v>
                </c:pt>
                <c:pt idx="1">
                  <c:v>4.88</c:v>
                </c:pt>
                <c:pt idx="2">
                  <c:v>2.72</c:v>
                </c:pt>
                <c:pt idx="3">
                  <c:v>0.09</c:v>
                </c:pt>
                <c:pt idx="4">
                  <c:v>0.47</c:v>
                </c:pt>
                <c:pt idx="5">
                  <c:v>0.03</c:v>
                </c:pt>
                <c:pt idx="6">
                  <c:v>0.21</c:v>
                </c:pt>
                <c:pt idx="7">
                  <c:v>7.63</c:v>
                </c:pt>
                <c:pt idx="8">
                  <c:v>0.08</c:v>
                </c:pt>
                <c:pt idx="9">
                  <c:v>1.1599999999999999</c:v>
                </c:pt>
                <c:pt idx="10">
                  <c:v>7.82</c:v>
                </c:pt>
                <c:pt idx="11">
                  <c:v>0.21</c:v>
                </c:pt>
                <c:pt idx="12">
                  <c:v>0.28999999999999998</c:v>
                </c:pt>
                <c:pt idx="13">
                  <c:v>7.97</c:v>
                </c:pt>
                <c:pt idx="14">
                  <c:v>0.24</c:v>
                </c:pt>
                <c:pt idx="15">
                  <c:v>12.9</c:v>
                </c:pt>
                <c:pt idx="16">
                  <c:v>0.12</c:v>
                </c:pt>
                <c:pt idx="17">
                  <c:v>1.57</c:v>
                </c:pt>
                <c:pt idx="18">
                  <c:v>0.05</c:v>
                </c:pt>
                <c:pt idx="19">
                  <c:v>2.69</c:v>
                </c:pt>
                <c:pt idx="20">
                  <c:v>2.61</c:v>
                </c:pt>
                <c:pt idx="21">
                  <c:v>1.42</c:v>
                </c:pt>
                <c:pt idx="22">
                  <c:v>0.47</c:v>
                </c:pt>
                <c:pt idx="23">
                  <c:v>1.53</c:v>
                </c:pt>
                <c:pt idx="24">
                  <c:v>0.74</c:v>
                </c:pt>
                <c:pt idx="25">
                  <c:v>5.0599999999999996</c:v>
                </c:pt>
                <c:pt idx="26">
                  <c:v>0.01</c:v>
                </c:pt>
                <c:pt idx="27">
                  <c:v>1.76</c:v>
                </c:pt>
                <c:pt idx="28">
                  <c:v>3.77</c:v>
                </c:pt>
                <c:pt idx="29">
                  <c:v>0.24</c:v>
                </c:pt>
                <c:pt idx="30">
                  <c:v>0.05</c:v>
                </c:pt>
                <c:pt idx="31">
                  <c:v>1.28</c:v>
                </c:pt>
                <c:pt idx="32">
                  <c:v>1.84</c:v>
                </c:pt>
                <c:pt idx="33">
                  <c:v>0.02</c:v>
                </c:pt>
                <c:pt idx="34">
                  <c:v>0.09</c:v>
                </c:pt>
                <c:pt idx="35">
                  <c:v>0.37</c:v>
                </c:pt>
                <c:pt idx="36">
                  <c:v>7.0000000000000007E-2</c:v>
                </c:pt>
                <c:pt idx="37">
                  <c:v>1.22</c:v>
                </c:pt>
                <c:pt idx="38">
                  <c:v>0.19</c:v>
                </c:pt>
                <c:pt idx="39">
                  <c:v>9.2100000000000009</c:v>
                </c:pt>
                <c:pt idx="40">
                  <c:v>1.06</c:v>
                </c:pt>
                <c:pt idx="41">
                  <c:v>0.12</c:v>
                </c:pt>
                <c:pt idx="42">
                  <c:v>0.3</c:v>
                </c:pt>
                <c:pt idx="43">
                  <c:v>0.56000000000000005</c:v>
                </c:pt>
                <c:pt idx="44">
                  <c:v>1.83</c:v>
                </c:pt>
                <c:pt idx="45">
                  <c:v>3.46</c:v>
                </c:pt>
                <c:pt idx="46">
                  <c:v>0.59</c:v>
                </c:pt>
                <c:pt idx="47">
                  <c:v>78.430000000000007</c:v>
                </c:pt>
                <c:pt idx="48">
                  <c:v>2.06</c:v>
                </c:pt>
                <c:pt idx="49">
                  <c:v>1.8</c:v>
                </c:pt>
                <c:pt idx="50">
                  <c:v>5.92</c:v>
                </c:pt>
                <c:pt idx="51">
                  <c:v>0.39</c:v>
                </c:pt>
                <c:pt idx="52">
                  <c:v>11.35</c:v>
                </c:pt>
                <c:pt idx="53">
                  <c:v>2.23</c:v>
                </c:pt>
                <c:pt idx="54">
                  <c:v>7.3</c:v>
                </c:pt>
                <c:pt idx="55">
                  <c:v>5.05</c:v>
                </c:pt>
                <c:pt idx="56">
                  <c:v>1.04</c:v>
                </c:pt>
                <c:pt idx="57">
                  <c:v>0.18</c:v>
                </c:pt>
                <c:pt idx="58">
                  <c:v>0.57999999999999996</c:v>
                </c:pt>
                <c:pt idx="59">
                  <c:v>1.04</c:v>
                </c:pt>
                <c:pt idx="60">
                  <c:v>4.4400000000000004</c:v>
                </c:pt>
                <c:pt idx="61">
                  <c:v>1.28</c:v>
                </c:pt>
                <c:pt idx="62">
                  <c:v>0.16</c:v>
                </c:pt>
                <c:pt idx="63">
                  <c:v>0.46</c:v>
                </c:pt>
                <c:pt idx="64">
                  <c:v>0.88</c:v>
                </c:pt>
                <c:pt idx="65">
                  <c:v>0.74</c:v>
                </c:pt>
                <c:pt idx="66">
                  <c:v>0.3</c:v>
                </c:pt>
                <c:pt idx="67">
                  <c:v>0.15</c:v>
                </c:pt>
                <c:pt idx="68">
                  <c:v>0.15</c:v>
                </c:pt>
                <c:pt idx="69">
                  <c:v>0.12</c:v>
                </c:pt>
                <c:pt idx="70">
                  <c:v>0.87</c:v>
                </c:pt>
                <c:pt idx="71">
                  <c:v>0.14000000000000001</c:v>
                </c:pt>
                <c:pt idx="72">
                  <c:v>3.02</c:v>
                </c:pt>
                <c:pt idx="73">
                  <c:v>7.0000000000000007E-2</c:v>
                </c:pt>
                <c:pt idx="74">
                  <c:v>0.08</c:v>
                </c:pt>
                <c:pt idx="75">
                  <c:v>0.18</c:v>
                </c:pt>
                <c:pt idx="76">
                  <c:v>3.48</c:v>
                </c:pt>
                <c:pt idx="77">
                  <c:v>0.25</c:v>
                </c:pt>
                <c:pt idx="78">
                  <c:v>7.0000000000000007E-2</c:v>
                </c:pt>
                <c:pt idx="79">
                  <c:v>0.15</c:v>
                </c:pt>
                <c:pt idx="80">
                  <c:v>0.81</c:v>
                </c:pt>
                <c:pt idx="81">
                  <c:v>0.1</c:v>
                </c:pt>
              </c:numCache>
            </c:numRef>
          </c:xVal>
          <c:yVal>
            <c:numRef>
              <c:f>'Prelim Results'!$H$2:$H$116</c:f>
              <c:numCache>
                <c:formatCode>General</c:formatCode>
                <c:ptCount val="115"/>
                <c:pt idx="0">
                  <c:v>0.05</c:v>
                </c:pt>
                <c:pt idx="1">
                  <c:v>9.5500000000000007</c:v>
                </c:pt>
                <c:pt idx="2">
                  <c:v>0.24</c:v>
                </c:pt>
                <c:pt idx="3">
                  <c:v>0.08</c:v>
                </c:pt>
                <c:pt idx="4">
                  <c:v>0.28000000000000003</c:v>
                </c:pt>
                <c:pt idx="5">
                  <c:v>0.84</c:v>
                </c:pt>
                <c:pt idx="6">
                  <c:v>0.34</c:v>
                </c:pt>
                <c:pt idx="7">
                  <c:v>0.38</c:v>
                </c:pt>
                <c:pt idx="8">
                  <c:v>0.09</c:v>
                </c:pt>
                <c:pt idx="9">
                  <c:v>0.53</c:v>
                </c:pt>
                <c:pt idx="10">
                  <c:v>9.42</c:v>
                </c:pt>
                <c:pt idx="11">
                  <c:v>0.43</c:v>
                </c:pt>
                <c:pt idx="12">
                  <c:v>1.07</c:v>
                </c:pt>
                <c:pt idx="13">
                  <c:v>4.74</c:v>
                </c:pt>
                <c:pt idx="14">
                  <c:v>0.31</c:v>
                </c:pt>
                <c:pt idx="15">
                  <c:v>0.71</c:v>
                </c:pt>
                <c:pt idx="16">
                  <c:v>0.28000000000000003</c:v>
                </c:pt>
                <c:pt idx="17">
                  <c:v>0.25</c:v>
                </c:pt>
                <c:pt idx="18">
                  <c:v>13.96</c:v>
                </c:pt>
                <c:pt idx="19">
                  <c:v>21.19</c:v>
                </c:pt>
                <c:pt idx="20">
                  <c:v>0.85</c:v>
                </c:pt>
                <c:pt idx="21">
                  <c:v>0.56000000000000005</c:v>
                </c:pt>
                <c:pt idx="22">
                  <c:v>1.47</c:v>
                </c:pt>
                <c:pt idx="23">
                  <c:v>1.31</c:v>
                </c:pt>
                <c:pt idx="24">
                  <c:v>1.1499999999999999</c:v>
                </c:pt>
                <c:pt idx="25">
                  <c:v>11.91</c:v>
                </c:pt>
                <c:pt idx="26">
                  <c:v>0.02</c:v>
                </c:pt>
                <c:pt idx="27">
                  <c:v>0.08</c:v>
                </c:pt>
                <c:pt idx="28">
                  <c:v>4.42</c:v>
                </c:pt>
                <c:pt idx="29">
                  <c:v>0.09</c:v>
                </c:pt>
                <c:pt idx="30">
                  <c:v>0.04</c:v>
                </c:pt>
                <c:pt idx="31">
                  <c:v>0.08</c:v>
                </c:pt>
                <c:pt idx="32">
                  <c:v>7.0000000000000007E-2</c:v>
                </c:pt>
                <c:pt idx="33">
                  <c:v>0.01</c:v>
                </c:pt>
                <c:pt idx="34">
                  <c:v>0.26</c:v>
                </c:pt>
                <c:pt idx="35">
                  <c:v>0.37</c:v>
                </c:pt>
                <c:pt idx="36">
                  <c:v>0.09</c:v>
                </c:pt>
                <c:pt idx="37">
                  <c:v>1.56</c:v>
                </c:pt>
                <c:pt idx="38">
                  <c:v>0.21</c:v>
                </c:pt>
                <c:pt idx="39">
                  <c:v>10.23</c:v>
                </c:pt>
                <c:pt idx="40">
                  <c:v>0.35</c:v>
                </c:pt>
                <c:pt idx="41">
                  <c:v>0.16</c:v>
                </c:pt>
                <c:pt idx="42">
                  <c:v>0.14000000000000001</c:v>
                </c:pt>
                <c:pt idx="43">
                  <c:v>0.52</c:v>
                </c:pt>
                <c:pt idx="44">
                  <c:v>4.41</c:v>
                </c:pt>
                <c:pt idx="45">
                  <c:v>2.63</c:v>
                </c:pt>
                <c:pt idx="46">
                  <c:v>1.51</c:v>
                </c:pt>
                <c:pt idx="47">
                  <c:v>22.42</c:v>
                </c:pt>
                <c:pt idx="48">
                  <c:v>0.23</c:v>
                </c:pt>
                <c:pt idx="49">
                  <c:v>0.39</c:v>
                </c:pt>
                <c:pt idx="50">
                  <c:v>1.34</c:v>
                </c:pt>
                <c:pt idx="51">
                  <c:v>0.44</c:v>
                </c:pt>
                <c:pt idx="52">
                  <c:v>0.17</c:v>
                </c:pt>
                <c:pt idx="53">
                  <c:v>13.58</c:v>
                </c:pt>
                <c:pt idx="54">
                  <c:v>27.96</c:v>
                </c:pt>
                <c:pt idx="55">
                  <c:v>0.05</c:v>
                </c:pt>
                <c:pt idx="56">
                  <c:v>0.56000000000000005</c:v>
                </c:pt>
                <c:pt idx="57">
                  <c:v>1.24</c:v>
                </c:pt>
                <c:pt idx="58">
                  <c:v>0.12</c:v>
                </c:pt>
                <c:pt idx="59">
                  <c:v>0.09</c:v>
                </c:pt>
                <c:pt idx="60">
                  <c:v>0.13</c:v>
                </c:pt>
                <c:pt idx="61">
                  <c:v>2.44</c:v>
                </c:pt>
                <c:pt idx="62">
                  <c:v>1.81</c:v>
                </c:pt>
                <c:pt idx="63">
                  <c:v>0.06</c:v>
                </c:pt>
                <c:pt idx="64">
                  <c:v>0.02</c:v>
                </c:pt>
                <c:pt idx="65">
                  <c:v>0.05</c:v>
                </c:pt>
                <c:pt idx="66">
                  <c:v>0.63</c:v>
                </c:pt>
                <c:pt idx="67">
                  <c:v>0.02</c:v>
                </c:pt>
                <c:pt idx="68">
                  <c:v>0.02</c:v>
                </c:pt>
                <c:pt idx="69">
                  <c:v>0.12</c:v>
                </c:pt>
                <c:pt idx="70">
                  <c:v>1.58</c:v>
                </c:pt>
                <c:pt idx="71">
                  <c:v>0.49</c:v>
                </c:pt>
                <c:pt idx="72">
                  <c:v>0.08</c:v>
                </c:pt>
                <c:pt idx="73">
                  <c:v>0.38</c:v>
                </c:pt>
                <c:pt idx="74">
                  <c:v>0.11</c:v>
                </c:pt>
                <c:pt idx="75">
                  <c:v>0.18</c:v>
                </c:pt>
                <c:pt idx="76">
                  <c:v>1.1000000000000001</c:v>
                </c:pt>
                <c:pt idx="77">
                  <c:v>0.42</c:v>
                </c:pt>
                <c:pt idx="78">
                  <c:v>0.08</c:v>
                </c:pt>
                <c:pt idx="79">
                  <c:v>0.1</c:v>
                </c:pt>
                <c:pt idx="80">
                  <c:v>0.33</c:v>
                </c:pt>
                <c:pt idx="81">
                  <c:v>0.13</c:v>
                </c:pt>
              </c:numCache>
            </c:numRef>
          </c:yVal>
          <c:smooth val="0"/>
        </c:ser>
        <c:dLbls>
          <c:showLegendKey val="0"/>
          <c:showVal val="0"/>
          <c:showCatName val="0"/>
          <c:showSerName val="0"/>
          <c:showPercent val="0"/>
          <c:showBubbleSize val="0"/>
        </c:dLbls>
        <c:axId val="213299296"/>
        <c:axId val="213302040"/>
      </c:scatterChart>
      <c:valAx>
        <c:axId val="213299296"/>
        <c:scaling>
          <c:orientation val="minMax"/>
          <c:max val="30"/>
          <c:min val="0"/>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b="1">
                    <a:solidFill>
                      <a:schemeClr val="tx1"/>
                    </a:solidFill>
                  </a:rPr>
                  <a:t>Au (g/t) original</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13302040"/>
        <c:crosses val="autoZero"/>
        <c:crossBetween val="midCat"/>
        <c:majorUnit val="5"/>
      </c:valAx>
      <c:valAx>
        <c:axId val="213302040"/>
        <c:scaling>
          <c:orientation val="minMax"/>
          <c:max val="30"/>
          <c:min val="0"/>
        </c:scaling>
        <c:delete val="0"/>
        <c:axPos val="l"/>
        <c:majorGridlines>
          <c:spPr>
            <a:ln w="9525" cap="flat" cmpd="sng" algn="ctr">
              <a:solidFill>
                <a:sysClr val="windowText" lastClr="000000"/>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b="1">
                    <a:solidFill>
                      <a:schemeClr val="tx1"/>
                    </a:solidFill>
                  </a:rPr>
                  <a:t>Au (g/t)</a:t>
                </a:r>
                <a:r>
                  <a:rPr lang="en-AU" sz="2000" b="1" baseline="0">
                    <a:solidFill>
                      <a:schemeClr val="tx1"/>
                    </a:solidFill>
                  </a:rPr>
                  <a:t> repeat</a:t>
                </a:r>
                <a:endParaRPr lang="en-AU" sz="2000" b="1">
                  <a:solidFill>
                    <a:schemeClr val="tx1"/>
                  </a:solidFill>
                </a:endParaRPr>
              </a:p>
            </c:rich>
          </c:tx>
          <c:layout>
            <c:manualLayout>
              <c:xMode val="edge"/>
              <c:yMode val="edge"/>
              <c:x val="2.6974122650731184E-2"/>
              <c:y val="0.31306988434457361"/>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13299296"/>
        <c:crosses val="autoZero"/>
        <c:crossBetween val="midCat"/>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9057" tIns="49528" rIns="99057" bIns="49528"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9057" tIns="49528" rIns="99057" bIns="49528" rtlCol="0"/>
          <a:lstStyle>
            <a:lvl1pPr algn="r">
              <a:defRPr sz="1300"/>
            </a:lvl1pPr>
          </a:lstStyle>
          <a:p>
            <a:fld id="{B43C000B-EFB2-4E90-8FA5-7B16BFE86706}" type="datetimeFigureOut">
              <a:rPr lang="en-US" smtClean="0"/>
              <a:pPr/>
              <a:t>9/12/2013</a:t>
            </a:fld>
            <a:endParaRPr lang="en-US"/>
          </a:p>
        </p:txBody>
      </p:sp>
      <p:sp>
        <p:nvSpPr>
          <p:cNvPr id="4" name="Slide Image Placeholder 3"/>
          <p:cNvSpPr>
            <a:spLocks noGrp="1" noRot="1" noChangeAspect="1"/>
          </p:cNvSpPr>
          <p:nvPr>
            <p:ph type="sldImg" idx="2"/>
          </p:nvPr>
        </p:nvSpPr>
        <p:spPr>
          <a:xfrm>
            <a:off x="1255713" y="719138"/>
            <a:ext cx="4803775" cy="3602037"/>
          </a:xfrm>
          <a:prstGeom prst="rect">
            <a:avLst/>
          </a:prstGeom>
          <a:noFill/>
          <a:ln w="12700">
            <a:solidFill>
              <a:prstClr val="black"/>
            </a:solidFill>
          </a:ln>
        </p:spPr>
        <p:txBody>
          <a:bodyPr vert="horz" lIns="99057" tIns="49528" rIns="99057" bIns="49528"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9057" tIns="49528" rIns="99057" bIns="495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9057" tIns="49528" rIns="99057" bIns="49528"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9057" tIns="49528" rIns="99057" bIns="49528" rtlCol="0" anchor="b"/>
          <a:lstStyle>
            <a:lvl1pPr algn="r">
              <a:defRPr sz="1300"/>
            </a:lvl1pPr>
          </a:lstStyle>
          <a:p>
            <a:fld id="{54DEEB51-2BF8-45A5-9538-674050207D86}" type="slidenum">
              <a:rPr lang="en-US" smtClean="0"/>
              <a:pPr/>
              <a:t>‹#›</a:t>
            </a:fld>
            <a:endParaRPr lang="en-US"/>
          </a:p>
        </p:txBody>
      </p:sp>
    </p:spTree>
    <p:extLst>
      <p:ext uri="{BB962C8B-B14F-4D97-AF65-F5344CB8AC3E}">
        <p14:creationId xmlns:p14="http://schemas.microsoft.com/office/powerpoint/2010/main" val="140477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a:t>
            </a:fld>
            <a:endParaRPr lang="en-US"/>
          </a:p>
        </p:txBody>
      </p:sp>
    </p:spTree>
    <p:extLst>
      <p:ext uri="{BB962C8B-B14F-4D97-AF65-F5344CB8AC3E}">
        <p14:creationId xmlns:p14="http://schemas.microsoft.com/office/powerpoint/2010/main" val="424650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10</a:t>
            </a:fld>
            <a:endParaRPr lang="en-US"/>
          </a:p>
        </p:txBody>
      </p:sp>
    </p:spTree>
    <p:extLst>
      <p:ext uri="{BB962C8B-B14F-4D97-AF65-F5344CB8AC3E}">
        <p14:creationId xmlns:p14="http://schemas.microsoft.com/office/powerpoint/2010/main" val="23708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11</a:t>
            </a:fld>
            <a:endParaRPr lang="en-US"/>
          </a:p>
        </p:txBody>
      </p:sp>
    </p:spTree>
    <p:extLst>
      <p:ext uri="{BB962C8B-B14F-4D97-AF65-F5344CB8AC3E}">
        <p14:creationId xmlns:p14="http://schemas.microsoft.com/office/powerpoint/2010/main" val="3601718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12</a:t>
            </a:fld>
            <a:endParaRPr lang="en-US"/>
          </a:p>
        </p:txBody>
      </p:sp>
    </p:spTree>
    <p:extLst>
      <p:ext uri="{BB962C8B-B14F-4D97-AF65-F5344CB8AC3E}">
        <p14:creationId xmlns:p14="http://schemas.microsoft.com/office/powerpoint/2010/main" val="295654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13</a:t>
            </a:fld>
            <a:endParaRPr lang="en-US"/>
          </a:p>
        </p:txBody>
      </p:sp>
    </p:spTree>
    <p:extLst>
      <p:ext uri="{BB962C8B-B14F-4D97-AF65-F5344CB8AC3E}">
        <p14:creationId xmlns:p14="http://schemas.microsoft.com/office/powerpoint/2010/main" val="376848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DEEB51-2BF8-45A5-9538-674050207D86}" type="slidenum">
              <a:rPr lang="en-US" smtClean="0"/>
              <a:pPr/>
              <a:t>14</a:t>
            </a:fld>
            <a:endParaRPr lang="en-US"/>
          </a:p>
        </p:txBody>
      </p:sp>
    </p:spTree>
    <p:extLst>
      <p:ext uri="{BB962C8B-B14F-4D97-AF65-F5344CB8AC3E}">
        <p14:creationId xmlns:p14="http://schemas.microsoft.com/office/powerpoint/2010/main" val="348599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15</a:t>
            </a:fld>
            <a:endParaRPr lang="en-US"/>
          </a:p>
        </p:txBody>
      </p:sp>
    </p:spTree>
    <p:extLst>
      <p:ext uri="{BB962C8B-B14F-4D97-AF65-F5344CB8AC3E}">
        <p14:creationId xmlns:p14="http://schemas.microsoft.com/office/powerpoint/2010/main" val="292168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16</a:t>
            </a:fld>
            <a:endParaRPr lang="en-US"/>
          </a:p>
        </p:txBody>
      </p:sp>
    </p:spTree>
    <p:extLst>
      <p:ext uri="{BB962C8B-B14F-4D97-AF65-F5344CB8AC3E}">
        <p14:creationId xmlns:p14="http://schemas.microsoft.com/office/powerpoint/2010/main" val="1118670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17</a:t>
            </a:fld>
            <a:endParaRPr lang="en-US"/>
          </a:p>
        </p:txBody>
      </p:sp>
    </p:spTree>
    <p:extLst>
      <p:ext uri="{BB962C8B-B14F-4D97-AF65-F5344CB8AC3E}">
        <p14:creationId xmlns:p14="http://schemas.microsoft.com/office/powerpoint/2010/main" val="1163152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18</a:t>
            </a:fld>
            <a:endParaRPr lang="en-US"/>
          </a:p>
        </p:txBody>
      </p:sp>
    </p:spTree>
    <p:extLst>
      <p:ext uri="{BB962C8B-B14F-4D97-AF65-F5344CB8AC3E}">
        <p14:creationId xmlns:p14="http://schemas.microsoft.com/office/powerpoint/2010/main" val="3163264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19</a:t>
            </a:fld>
            <a:endParaRPr lang="en-US"/>
          </a:p>
        </p:txBody>
      </p:sp>
    </p:spTree>
    <p:extLst>
      <p:ext uri="{BB962C8B-B14F-4D97-AF65-F5344CB8AC3E}">
        <p14:creationId xmlns:p14="http://schemas.microsoft.com/office/powerpoint/2010/main" val="12544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a:t>
            </a:fld>
            <a:endParaRPr lang="en-US"/>
          </a:p>
        </p:txBody>
      </p:sp>
    </p:spTree>
    <p:extLst>
      <p:ext uri="{BB962C8B-B14F-4D97-AF65-F5344CB8AC3E}">
        <p14:creationId xmlns:p14="http://schemas.microsoft.com/office/powerpoint/2010/main" val="1802038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20</a:t>
            </a:fld>
            <a:endParaRPr lang="en-US"/>
          </a:p>
        </p:txBody>
      </p:sp>
    </p:spTree>
    <p:extLst>
      <p:ext uri="{BB962C8B-B14F-4D97-AF65-F5344CB8AC3E}">
        <p14:creationId xmlns:p14="http://schemas.microsoft.com/office/powerpoint/2010/main" val="438862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21</a:t>
            </a:fld>
            <a:endParaRPr lang="en-US"/>
          </a:p>
        </p:txBody>
      </p:sp>
    </p:spTree>
    <p:extLst>
      <p:ext uri="{BB962C8B-B14F-4D97-AF65-F5344CB8AC3E}">
        <p14:creationId xmlns:p14="http://schemas.microsoft.com/office/powerpoint/2010/main" val="976569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22</a:t>
            </a:fld>
            <a:endParaRPr lang="en-US"/>
          </a:p>
        </p:txBody>
      </p:sp>
    </p:spTree>
    <p:extLst>
      <p:ext uri="{BB962C8B-B14F-4D97-AF65-F5344CB8AC3E}">
        <p14:creationId xmlns:p14="http://schemas.microsoft.com/office/powerpoint/2010/main" val="1490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23</a:t>
            </a:fld>
            <a:endParaRPr lang="en-US"/>
          </a:p>
        </p:txBody>
      </p:sp>
    </p:spTree>
    <p:extLst>
      <p:ext uri="{BB962C8B-B14F-4D97-AF65-F5344CB8AC3E}">
        <p14:creationId xmlns:p14="http://schemas.microsoft.com/office/powerpoint/2010/main" val="2637817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24</a:t>
            </a:fld>
            <a:endParaRPr lang="en-US"/>
          </a:p>
        </p:txBody>
      </p:sp>
    </p:spTree>
    <p:extLst>
      <p:ext uri="{BB962C8B-B14F-4D97-AF65-F5344CB8AC3E}">
        <p14:creationId xmlns:p14="http://schemas.microsoft.com/office/powerpoint/2010/main" val="2844866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25</a:t>
            </a:fld>
            <a:endParaRPr lang="en-US"/>
          </a:p>
        </p:txBody>
      </p:sp>
    </p:spTree>
    <p:extLst>
      <p:ext uri="{BB962C8B-B14F-4D97-AF65-F5344CB8AC3E}">
        <p14:creationId xmlns:p14="http://schemas.microsoft.com/office/powerpoint/2010/main" val="401503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26</a:t>
            </a:fld>
            <a:endParaRPr lang="en-US"/>
          </a:p>
        </p:txBody>
      </p:sp>
    </p:spTree>
    <p:extLst>
      <p:ext uri="{BB962C8B-B14F-4D97-AF65-F5344CB8AC3E}">
        <p14:creationId xmlns:p14="http://schemas.microsoft.com/office/powerpoint/2010/main" val="3232436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27</a:t>
            </a:fld>
            <a:endParaRPr lang="en-US"/>
          </a:p>
        </p:txBody>
      </p:sp>
    </p:spTree>
    <p:extLst>
      <p:ext uri="{BB962C8B-B14F-4D97-AF65-F5344CB8AC3E}">
        <p14:creationId xmlns:p14="http://schemas.microsoft.com/office/powerpoint/2010/main" val="355221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28</a:t>
            </a:fld>
            <a:endParaRPr lang="en-US"/>
          </a:p>
        </p:txBody>
      </p:sp>
    </p:spTree>
    <p:extLst>
      <p:ext uri="{BB962C8B-B14F-4D97-AF65-F5344CB8AC3E}">
        <p14:creationId xmlns:p14="http://schemas.microsoft.com/office/powerpoint/2010/main" val="305295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29</a:t>
            </a:fld>
            <a:endParaRPr lang="en-US"/>
          </a:p>
        </p:txBody>
      </p:sp>
    </p:spTree>
    <p:extLst>
      <p:ext uri="{BB962C8B-B14F-4D97-AF65-F5344CB8AC3E}">
        <p14:creationId xmlns:p14="http://schemas.microsoft.com/office/powerpoint/2010/main" val="3057672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a:t>
            </a:fld>
            <a:endParaRPr lang="en-US"/>
          </a:p>
        </p:txBody>
      </p:sp>
    </p:spTree>
    <p:extLst>
      <p:ext uri="{BB962C8B-B14F-4D97-AF65-F5344CB8AC3E}">
        <p14:creationId xmlns:p14="http://schemas.microsoft.com/office/powerpoint/2010/main" val="2456385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30</a:t>
            </a:fld>
            <a:endParaRPr lang="en-US"/>
          </a:p>
        </p:txBody>
      </p:sp>
    </p:spTree>
    <p:extLst>
      <p:ext uri="{BB962C8B-B14F-4D97-AF65-F5344CB8AC3E}">
        <p14:creationId xmlns:p14="http://schemas.microsoft.com/office/powerpoint/2010/main" val="4059399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31</a:t>
            </a:fld>
            <a:endParaRPr lang="en-US"/>
          </a:p>
        </p:txBody>
      </p:sp>
    </p:spTree>
    <p:extLst>
      <p:ext uri="{BB962C8B-B14F-4D97-AF65-F5344CB8AC3E}">
        <p14:creationId xmlns:p14="http://schemas.microsoft.com/office/powerpoint/2010/main" val="3636110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32</a:t>
            </a:fld>
            <a:endParaRPr lang="en-US"/>
          </a:p>
        </p:txBody>
      </p:sp>
    </p:spTree>
    <p:extLst>
      <p:ext uri="{BB962C8B-B14F-4D97-AF65-F5344CB8AC3E}">
        <p14:creationId xmlns:p14="http://schemas.microsoft.com/office/powerpoint/2010/main" val="3356426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33</a:t>
            </a:fld>
            <a:endParaRPr lang="en-US"/>
          </a:p>
        </p:txBody>
      </p:sp>
    </p:spTree>
    <p:extLst>
      <p:ext uri="{BB962C8B-B14F-4D97-AF65-F5344CB8AC3E}">
        <p14:creationId xmlns:p14="http://schemas.microsoft.com/office/powerpoint/2010/main" val="3223727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34</a:t>
            </a:fld>
            <a:endParaRPr lang="en-US"/>
          </a:p>
        </p:txBody>
      </p:sp>
    </p:spTree>
    <p:extLst>
      <p:ext uri="{BB962C8B-B14F-4D97-AF65-F5344CB8AC3E}">
        <p14:creationId xmlns:p14="http://schemas.microsoft.com/office/powerpoint/2010/main" val="3955478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35</a:t>
            </a:fld>
            <a:endParaRPr lang="en-US"/>
          </a:p>
        </p:txBody>
      </p:sp>
    </p:spTree>
    <p:extLst>
      <p:ext uri="{BB962C8B-B14F-4D97-AF65-F5344CB8AC3E}">
        <p14:creationId xmlns:p14="http://schemas.microsoft.com/office/powerpoint/2010/main" val="235061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36</a:t>
            </a:fld>
            <a:endParaRPr lang="en-US"/>
          </a:p>
        </p:txBody>
      </p:sp>
    </p:spTree>
    <p:extLst>
      <p:ext uri="{BB962C8B-B14F-4D97-AF65-F5344CB8AC3E}">
        <p14:creationId xmlns:p14="http://schemas.microsoft.com/office/powerpoint/2010/main" val="2964553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37</a:t>
            </a:fld>
            <a:endParaRPr lang="en-US"/>
          </a:p>
        </p:txBody>
      </p:sp>
    </p:spTree>
    <p:extLst>
      <p:ext uri="{BB962C8B-B14F-4D97-AF65-F5344CB8AC3E}">
        <p14:creationId xmlns:p14="http://schemas.microsoft.com/office/powerpoint/2010/main" val="3619577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38</a:t>
            </a:fld>
            <a:endParaRPr lang="en-US"/>
          </a:p>
        </p:txBody>
      </p:sp>
    </p:spTree>
    <p:extLst>
      <p:ext uri="{BB962C8B-B14F-4D97-AF65-F5344CB8AC3E}">
        <p14:creationId xmlns:p14="http://schemas.microsoft.com/office/powerpoint/2010/main" val="3363629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39</a:t>
            </a:fld>
            <a:endParaRPr lang="en-US"/>
          </a:p>
        </p:txBody>
      </p:sp>
    </p:spTree>
    <p:extLst>
      <p:ext uri="{BB962C8B-B14F-4D97-AF65-F5344CB8AC3E}">
        <p14:creationId xmlns:p14="http://schemas.microsoft.com/office/powerpoint/2010/main" val="272156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a:t>
            </a:fld>
            <a:endParaRPr lang="en-US"/>
          </a:p>
        </p:txBody>
      </p:sp>
    </p:spTree>
    <p:extLst>
      <p:ext uri="{BB962C8B-B14F-4D97-AF65-F5344CB8AC3E}">
        <p14:creationId xmlns:p14="http://schemas.microsoft.com/office/powerpoint/2010/main" val="3902703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40</a:t>
            </a:fld>
            <a:endParaRPr lang="en-US"/>
          </a:p>
        </p:txBody>
      </p:sp>
    </p:spTree>
    <p:extLst>
      <p:ext uri="{BB962C8B-B14F-4D97-AF65-F5344CB8AC3E}">
        <p14:creationId xmlns:p14="http://schemas.microsoft.com/office/powerpoint/2010/main" val="180300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41</a:t>
            </a:fld>
            <a:endParaRPr lang="en-US"/>
          </a:p>
        </p:txBody>
      </p:sp>
    </p:spTree>
    <p:extLst>
      <p:ext uri="{BB962C8B-B14F-4D97-AF65-F5344CB8AC3E}">
        <p14:creationId xmlns:p14="http://schemas.microsoft.com/office/powerpoint/2010/main" val="165025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42</a:t>
            </a:fld>
            <a:endParaRPr lang="en-US"/>
          </a:p>
        </p:txBody>
      </p:sp>
    </p:spTree>
    <p:extLst>
      <p:ext uri="{BB962C8B-B14F-4D97-AF65-F5344CB8AC3E}">
        <p14:creationId xmlns:p14="http://schemas.microsoft.com/office/powerpoint/2010/main" val="3716949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43</a:t>
            </a:fld>
            <a:endParaRPr lang="en-US"/>
          </a:p>
        </p:txBody>
      </p:sp>
    </p:spTree>
    <p:extLst>
      <p:ext uri="{BB962C8B-B14F-4D97-AF65-F5344CB8AC3E}">
        <p14:creationId xmlns:p14="http://schemas.microsoft.com/office/powerpoint/2010/main" val="1878721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44</a:t>
            </a:fld>
            <a:endParaRPr lang="en-US"/>
          </a:p>
        </p:txBody>
      </p:sp>
    </p:spTree>
    <p:extLst>
      <p:ext uri="{BB962C8B-B14F-4D97-AF65-F5344CB8AC3E}">
        <p14:creationId xmlns:p14="http://schemas.microsoft.com/office/powerpoint/2010/main" val="2055116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45</a:t>
            </a:fld>
            <a:endParaRPr lang="en-US"/>
          </a:p>
        </p:txBody>
      </p:sp>
    </p:spTree>
    <p:extLst>
      <p:ext uri="{BB962C8B-B14F-4D97-AF65-F5344CB8AC3E}">
        <p14:creationId xmlns:p14="http://schemas.microsoft.com/office/powerpoint/2010/main" val="74601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5</a:t>
            </a:fld>
            <a:endParaRPr lang="en-US"/>
          </a:p>
        </p:txBody>
      </p:sp>
    </p:spTree>
    <p:extLst>
      <p:ext uri="{BB962C8B-B14F-4D97-AF65-F5344CB8AC3E}">
        <p14:creationId xmlns:p14="http://schemas.microsoft.com/office/powerpoint/2010/main" val="301184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6</a:t>
            </a:fld>
            <a:endParaRPr lang="en-US"/>
          </a:p>
        </p:txBody>
      </p:sp>
    </p:spTree>
    <p:extLst>
      <p:ext uri="{BB962C8B-B14F-4D97-AF65-F5344CB8AC3E}">
        <p14:creationId xmlns:p14="http://schemas.microsoft.com/office/powerpoint/2010/main" val="25792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DEEB51-2BF8-45A5-9538-674050207D86}" type="slidenum">
              <a:rPr lang="en-US" smtClean="0"/>
              <a:pPr/>
              <a:t>7</a:t>
            </a:fld>
            <a:endParaRPr lang="en-US"/>
          </a:p>
        </p:txBody>
      </p:sp>
    </p:spTree>
    <p:extLst>
      <p:ext uri="{BB962C8B-B14F-4D97-AF65-F5344CB8AC3E}">
        <p14:creationId xmlns:p14="http://schemas.microsoft.com/office/powerpoint/2010/main" val="178903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8</a:t>
            </a:fld>
            <a:endParaRPr lang="en-US"/>
          </a:p>
        </p:txBody>
      </p:sp>
    </p:spTree>
    <p:extLst>
      <p:ext uri="{BB962C8B-B14F-4D97-AF65-F5344CB8AC3E}">
        <p14:creationId xmlns:p14="http://schemas.microsoft.com/office/powerpoint/2010/main" val="175494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4DEEB51-2BF8-45A5-9538-674050207D86}" type="slidenum">
              <a:rPr lang="en-US" smtClean="0"/>
              <a:pPr/>
              <a:t>9</a:t>
            </a:fld>
            <a:endParaRPr lang="en-US"/>
          </a:p>
        </p:txBody>
      </p:sp>
    </p:spTree>
    <p:extLst>
      <p:ext uri="{BB962C8B-B14F-4D97-AF65-F5344CB8AC3E}">
        <p14:creationId xmlns:p14="http://schemas.microsoft.com/office/powerpoint/2010/main" val="290042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3B93A2E-33A8-4B47-A36C-90076D39B842}" type="datetime1">
              <a:rPr lang="en-AU" smtClean="0"/>
              <a:pPr/>
              <a:t>12/09/2013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28B60B7-98AA-42A4-A2EB-7BB09D570D79}" type="datetime1">
              <a:rPr lang="en-AU" smtClean="0"/>
              <a:pPr/>
              <a:t>12/09/2013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4CDA236-CBE1-4B21-8C8D-96BEE9C9EAA2}" type="datetime1">
              <a:rPr lang="en-AU" smtClean="0"/>
              <a:pPr/>
              <a:t>12/09/2013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33B6BF4-31ED-4360-B9AB-E0F7B180C2D8}" type="datetime1">
              <a:rPr lang="en-AU" smtClean="0"/>
              <a:pPr/>
              <a:t>12/09/2013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1745B-FEEF-40BF-BE81-25E6081E29A2}" type="datetime1">
              <a:rPr lang="en-AU" smtClean="0"/>
              <a:pPr/>
              <a:t>12/09/2013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DF139819-E72E-433A-8798-3B567457F237}" type="datetime1">
              <a:rPr lang="en-AU" smtClean="0"/>
              <a:pPr/>
              <a:t>12/09/2013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1719DA0-7A15-4970-90C4-FBB56B7E0BBA}" type="datetime1">
              <a:rPr lang="en-AU" smtClean="0"/>
              <a:pPr/>
              <a:t>12/09/2013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D197EF1-7DCE-4E32-9203-FF2013E0F9F2}" type="datetime1">
              <a:rPr lang="en-AU" smtClean="0"/>
              <a:pPr/>
              <a:t>12/09/2013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A133D-48FE-4178-93DC-7FD5EE72A8B1}" type="datetime1">
              <a:rPr lang="en-AU" smtClean="0"/>
              <a:pPr/>
              <a:t>12/09/2013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FD0E94-971E-449D-8A5F-14B2E0488A1E}" type="datetime1">
              <a:rPr lang="en-AU" smtClean="0"/>
              <a:pPr/>
              <a:t>12/09/2013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76FD1-6564-4261-A127-562A34E73E91}" type="datetime1">
              <a:rPr lang="en-AU" smtClean="0"/>
              <a:pPr/>
              <a:t>12/09/2013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031FD4-1CFD-4AA9-A1E8-118DFAB71865}"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2E9F5-5D46-42F0-9370-D94F69DCF83D}" type="datetime1">
              <a:rPr lang="en-AU" smtClean="0"/>
              <a:pPr/>
              <a:t>12/09/2013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31FD4-1CFD-4AA9-A1E8-118DFAB71865}"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jp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8.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3.jpeg"/><Relationship Id="rId10" Type="http://schemas.openxmlformats.org/officeDocument/2006/relationships/image" Target="../media/image33.jpeg"/><Relationship Id="rId4" Type="http://schemas.openxmlformats.org/officeDocument/2006/relationships/image" Target="../media/image2.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gif"/><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13.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4.gi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4.gif"/><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2.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2.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2.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2.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2.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3.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4.gif"/><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3.jpeg"/><Relationship Id="rId7"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gif"/><Relationship Id="rId10" Type="http://schemas.openxmlformats.org/officeDocument/2006/relationships/image" Target="../media/image21.jpeg"/><Relationship Id="rId4" Type="http://schemas.openxmlformats.org/officeDocument/2006/relationships/image" Target="../media/image18.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ower back cover.jpg"/>
          <p:cNvPicPr>
            <a:picLocks noChangeAspect="1"/>
          </p:cNvPicPr>
          <p:nvPr/>
        </p:nvPicPr>
        <p:blipFill>
          <a:blip r:embed="rId3" cstate="print"/>
          <a:srcRect r="5490"/>
          <a:stretch>
            <a:fillRect/>
          </a:stretch>
        </p:blipFill>
        <p:spPr>
          <a:xfrm>
            <a:off x="-18818" y="2244"/>
            <a:ext cx="9162818" cy="6855756"/>
          </a:xfrm>
          <a:prstGeom prst="rect">
            <a:avLst/>
          </a:prstGeom>
        </p:spPr>
      </p:pic>
      <p:sp>
        <p:nvSpPr>
          <p:cNvPr id="15" name="TextBox 14"/>
          <p:cNvSpPr txBox="1"/>
          <p:nvPr/>
        </p:nvSpPr>
        <p:spPr>
          <a:xfrm>
            <a:off x="-72008" y="2448178"/>
            <a:ext cx="3923928" cy="2185214"/>
          </a:xfrm>
          <a:prstGeom prst="rect">
            <a:avLst/>
          </a:prstGeom>
          <a:noFill/>
        </p:spPr>
        <p:txBody>
          <a:bodyPr wrap="square" rtlCol="0">
            <a:spAutoFit/>
          </a:bodyPr>
          <a:lstStyle/>
          <a:p>
            <a:pPr algn="ctr"/>
            <a:r>
              <a:rPr lang="en-US" sz="2400" dirty="0" smtClean="0">
                <a:latin typeface="Helvetica" pitchFamily="34" charset="0"/>
                <a:cs typeface="Helvetica" pitchFamily="34" charset="0"/>
              </a:rPr>
              <a:t>Mines &amp; Wines Conference</a:t>
            </a:r>
          </a:p>
          <a:p>
            <a:pPr algn="ctr"/>
            <a:r>
              <a:rPr lang="en-US" sz="2400" dirty="0" smtClean="0">
                <a:latin typeface="Helvetica" pitchFamily="34" charset="0"/>
                <a:cs typeface="Helvetica" pitchFamily="34" charset="0"/>
              </a:rPr>
              <a:t>Orange, NSW</a:t>
            </a:r>
          </a:p>
          <a:p>
            <a:pPr algn="ctr"/>
            <a:r>
              <a:rPr lang="en-US" sz="2400" dirty="0" smtClean="0">
                <a:latin typeface="Helvetica" pitchFamily="34" charset="0"/>
                <a:cs typeface="Helvetica" pitchFamily="34" charset="0"/>
              </a:rPr>
              <a:t>September 2013</a:t>
            </a:r>
          </a:p>
          <a:p>
            <a:pPr algn="ctr"/>
            <a:endParaRPr lang="en-US" sz="2400" dirty="0" smtClean="0">
              <a:latin typeface="Helvetica" pitchFamily="34" charset="0"/>
              <a:cs typeface="Helvetica" pitchFamily="34" charset="0"/>
            </a:endParaRPr>
          </a:p>
          <a:p>
            <a:pPr algn="ctr"/>
            <a:r>
              <a:rPr lang="en-US" sz="2000" dirty="0" smtClean="0">
                <a:latin typeface="Helvetica" pitchFamily="34" charset="0"/>
                <a:cs typeface="Helvetica" pitchFamily="34" charset="0"/>
              </a:rPr>
              <a:t>“Mining </a:t>
            </a:r>
            <a:r>
              <a:rPr lang="en-US" sz="2000" dirty="0" err="1" smtClean="0">
                <a:latin typeface="Helvetica" pitchFamily="34" charset="0"/>
                <a:cs typeface="Helvetica" pitchFamily="34" charset="0"/>
              </a:rPr>
              <a:t>Nuggetty</a:t>
            </a:r>
            <a:r>
              <a:rPr lang="en-US" sz="2000" dirty="0" smtClean="0">
                <a:latin typeface="Helvetica" pitchFamily="34" charset="0"/>
                <a:cs typeface="Helvetica" pitchFamily="34" charset="0"/>
              </a:rPr>
              <a:t> Gold</a:t>
            </a:r>
          </a:p>
          <a:p>
            <a:pPr algn="ctr"/>
            <a:r>
              <a:rPr lang="en-US" sz="2000" dirty="0">
                <a:latin typeface="Helvetica" pitchFamily="34" charset="0"/>
                <a:cs typeface="Helvetica" pitchFamily="34" charset="0"/>
              </a:rPr>
              <a:t>i</a:t>
            </a:r>
            <a:r>
              <a:rPr lang="en-US" sz="2000" dirty="0" smtClean="0">
                <a:latin typeface="Helvetica" pitchFamily="34" charset="0"/>
                <a:cs typeface="Helvetica" pitchFamily="34" charset="0"/>
              </a:rPr>
              <a:t>n Central Victoria”</a:t>
            </a:r>
          </a:p>
        </p:txBody>
      </p:sp>
      <p:sp>
        <p:nvSpPr>
          <p:cNvPr id="16" name="TextBox 15"/>
          <p:cNvSpPr txBox="1"/>
          <p:nvPr/>
        </p:nvSpPr>
        <p:spPr>
          <a:xfrm>
            <a:off x="1615714" y="1109936"/>
            <a:ext cx="1156086" cy="230832"/>
          </a:xfrm>
          <a:prstGeom prst="rect">
            <a:avLst/>
          </a:prstGeom>
          <a:noFill/>
        </p:spPr>
        <p:txBody>
          <a:bodyPr wrap="none" rtlCol="0">
            <a:spAutoFit/>
          </a:bodyPr>
          <a:lstStyle/>
          <a:p>
            <a:r>
              <a:rPr lang="en-US" sz="900" dirty="0" smtClean="0"/>
              <a:t>ABN: 38 147 300 418</a:t>
            </a:r>
            <a:endParaRPr lang="en-US" sz="900" dirty="0"/>
          </a:p>
        </p:txBody>
      </p:sp>
      <p:sp>
        <p:nvSpPr>
          <p:cNvPr id="22" name="TextBox 21"/>
          <p:cNvSpPr txBox="1"/>
          <p:nvPr/>
        </p:nvSpPr>
        <p:spPr>
          <a:xfrm>
            <a:off x="107504" y="6372036"/>
            <a:ext cx="3843745" cy="369332"/>
          </a:xfrm>
          <a:prstGeom prst="rect">
            <a:avLst/>
          </a:prstGeom>
          <a:noFill/>
        </p:spPr>
        <p:txBody>
          <a:bodyPr wrap="none" rtlCol="0">
            <a:spAutoFit/>
          </a:bodyPr>
          <a:lstStyle/>
          <a:p>
            <a:r>
              <a:rPr lang="en-US" b="1" dirty="0" smtClean="0">
                <a:solidFill>
                  <a:srgbClr val="CC9900"/>
                </a:solidFill>
                <a:latin typeface="Helvetica" pitchFamily="34" charset="0"/>
                <a:cs typeface="Helvetica" pitchFamily="34" charset="0"/>
              </a:rPr>
              <a:t>www.octagonalresources.com.au</a:t>
            </a:r>
            <a:endParaRPr lang="en-US" b="1" dirty="0">
              <a:solidFill>
                <a:srgbClr val="CC9900"/>
              </a:solidFill>
              <a:latin typeface="Helvetica" pitchFamily="34" charset="0"/>
              <a:cs typeface="Helvetica" pitchFamily="34" charset="0"/>
            </a:endParaRPr>
          </a:p>
        </p:txBody>
      </p:sp>
      <p:sp>
        <p:nvSpPr>
          <p:cNvPr id="23" name="TextBox 22"/>
          <p:cNvSpPr txBox="1"/>
          <p:nvPr/>
        </p:nvSpPr>
        <p:spPr>
          <a:xfrm>
            <a:off x="7076084" y="764704"/>
            <a:ext cx="1744388" cy="338554"/>
          </a:xfrm>
          <a:prstGeom prst="rect">
            <a:avLst/>
          </a:prstGeom>
          <a:noFill/>
        </p:spPr>
        <p:txBody>
          <a:bodyPr wrap="none" rtlCol="0">
            <a:spAutoFit/>
          </a:bodyPr>
          <a:lstStyle/>
          <a:p>
            <a:r>
              <a:rPr lang="en-US" sz="1600" dirty="0" smtClean="0">
                <a:latin typeface="Helvetica" pitchFamily="34" charset="0"/>
                <a:cs typeface="Helvetica" pitchFamily="34" charset="0"/>
              </a:rPr>
              <a:t>ASX Code: ORS</a:t>
            </a:r>
            <a:endParaRPr lang="en-US" sz="1600" dirty="0">
              <a:latin typeface="Helvetica" pitchFamily="34" charset="0"/>
              <a:cs typeface="Helvetica" pitchFamily="34" charset="0"/>
            </a:endParaRPr>
          </a:p>
        </p:txBody>
      </p:sp>
      <p:sp>
        <p:nvSpPr>
          <p:cNvPr id="24" name="TextBox 23"/>
          <p:cNvSpPr txBox="1"/>
          <p:nvPr/>
        </p:nvSpPr>
        <p:spPr>
          <a:xfrm>
            <a:off x="4878748" y="5517232"/>
            <a:ext cx="3485249" cy="276999"/>
          </a:xfrm>
          <a:prstGeom prst="rect">
            <a:avLst/>
          </a:prstGeom>
          <a:noFill/>
        </p:spPr>
        <p:txBody>
          <a:bodyPr wrap="none" rtlCol="0">
            <a:spAutoFit/>
          </a:bodyPr>
          <a:lstStyle/>
          <a:p>
            <a:r>
              <a:rPr lang="en-US" sz="1200" i="1" dirty="0" smtClean="0">
                <a:solidFill>
                  <a:schemeClr val="tx1">
                    <a:lumMod val="75000"/>
                    <a:lumOff val="25000"/>
                  </a:schemeClr>
                </a:solidFill>
                <a:latin typeface="Helvetica" pitchFamily="34" charset="0"/>
                <a:cs typeface="Helvetica" pitchFamily="34" charset="0"/>
              </a:rPr>
              <a:t>Photo: Portal of Union Hill Decline (</a:t>
            </a:r>
            <a:r>
              <a:rPr lang="en-US" sz="1200" i="1" dirty="0" err="1" smtClean="0">
                <a:solidFill>
                  <a:schemeClr val="tx1">
                    <a:lumMod val="75000"/>
                    <a:lumOff val="25000"/>
                  </a:schemeClr>
                </a:solidFill>
                <a:latin typeface="Helvetica" pitchFamily="34" charset="0"/>
                <a:cs typeface="Helvetica" pitchFamily="34" charset="0"/>
              </a:rPr>
              <a:t>Maldon</a:t>
            </a:r>
            <a:r>
              <a:rPr lang="en-US" sz="1200" i="1" dirty="0" smtClean="0">
                <a:solidFill>
                  <a:schemeClr val="tx1">
                    <a:lumMod val="75000"/>
                    <a:lumOff val="25000"/>
                  </a:schemeClr>
                </a:solidFill>
                <a:latin typeface="Helvetica" pitchFamily="34" charset="0"/>
                <a:cs typeface="Helvetica" pitchFamily="34" charset="0"/>
              </a:rPr>
              <a:t>, VIC)</a:t>
            </a:r>
            <a:endParaRPr lang="en-US" sz="1200" i="1" dirty="0">
              <a:solidFill>
                <a:schemeClr val="tx1">
                  <a:lumMod val="75000"/>
                  <a:lumOff val="25000"/>
                </a:schemeClr>
              </a:solidFill>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10</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4057521" cy="584775"/>
          </a:xfrm>
          <a:prstGeom prst="rect">
            <a:avLst/>
          </a:prstGeom>
          <a:noFill/>
        </p:spPr>
        <p:txBody>
          <a:bodyPr wrap="none" rtlCol="0">
            <a:spAutoFit/>
          </a:bodyPr>
          <a:lstStyle/>
          <a:p>
            <a:r>
              <a:rPr lang="en-US" sz="3200" dirty="0" smtClean="0">
                <a:latin typeface="Helvetica" pitchFamily="34" charset="0"/>
                <a:cs typeface="Helvetica" pitchFamily="34" charset="0"/>
              </a:rPr>
              <a:t>Gold Business Model</a:t>
            </a:r>
            <a:endParaRPr lang="en-US" sz="3200" dirty="0">
              <a:latin typeface="Helvetica" pitchFamily="34" charset="0"/>
              <a:cs typeface="Helvetica" pitchFamily="34" charset="0"/>
            </a:endParaRPr>
          </a:p>
        </p:txBody>
      </p:sp>
      <p:sp>
        <p:nvSpPr>
          <p:cNvPr id="9" name="TextBox 8"/>
          <p:cNvSpPr txBox="1"/>
          <p:nvPr/>
        </p:nvSpPr>
        <p:spPr>
          <a:xfrm>
            <a:off x="0" y="1052736"/>
            <a:ext cx="9144000" cy="2349361"/>
          </a:xfrm>
          <a:prstGeom prst="rect">
            <a:avLst/>
          </a:prstGeom>
          <a:noFill/>
        </p:spPr>
        <p:txBody>
          <a:bodyPr wrap="square" rtlCol="0">
            <a:spAutoFit/>
          </a:bodyPr>
          <a:lstStyle/>
          <a:p>
            <a:pPr algn="ctr">
              <a:lnSpc>
                <a:spcPts val="3500"/>
              </a:lnSpc>
              <a:spcAft>
                <a:spcPts val="12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Nuggetty Gold Cannot Fit This Business Model !!!</a:t>
            </a:r>
          </a:p>
          <a:p>
            <a:pPr algn="ctr">
              <a:lnSpc>
                <a:spcPts val="3500"/>
              </a:lnSpc>
              <a:spcAft>
                <a:spcPts val="12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Banks Don’t Like Me…</a:t>
            </a:r>
          </a:p>
          <a:p>
            <a:pPr algn="ctr">
              <a:lnSpc>
                <a:spcPts val="3500"/>
              </a:lnSpc>
              <a:spcAft>
                <a:spcPts val="12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Institutions Don’t Like Me…</a:t>
            </a:r>
          </a:p>
          <a:p>
            <a:pPr algn="ctr">
              <a:lnSpc>
                <a:spcPts val="3500"/>
              </a:lnSpc>
              <a:spcAft>
                <a:spcPts val="12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What Do I Do ???</a:t>
            </a:r>
            <a:endParaRPr lang="en-AU" sz="2400" b="1" dirty="0" smtClean="0">
              <a:ln w="1905"/>
              <a:solidFill>
                <a:srgbClr val="FF0000"/>
              </a:solidFill>
              <a:effectLst>
                <a:innerShdw blurRad="69850" dist="43180" dir="5400000">
                  <a:srgbClr val="000000">
                    <a:alpha val="65000"/>
                  </a:srgbClr>
                </a:innerShdw>
              </a:effectLst>
              <a:latin typeface="Helvetica" pitchFamily="34" charset="0"/>
              <a:cs typeface="Helvetica" pitchFamily="34" charset="0"/>
            </a:endParaRPr>
          </a:p>
        </p:txBody>
      </p:sp>
      <p:pic>
        <p:nvPicPr>
          <p:cNvPr id="10" name="Picture 2" descr="http://www.mining-technology.com/projects/kangarooflat/images/2-quartz.jpg"/>
          <p:cNvPicPr>
            <a:picLocks noChangeAspect="1" noChangeArrowheads="1"/>
          </p:cNvPicPr>
          <p:nvPr/>
        </p:nvPicPr>
        <p:blipFill>
          <a:blip r:embed="rId5" cstate="print"/>
          <a:srcRect l="4071" t="36528" r="5883" b="26697"/>
          <a:stretch>
            <a:fillRect/>
          </a:stretch>
        </p:blipFill>
        <p:spPr bwMode="auto">
          <a:xfrm>
            <a:off x="0" y="3501008"/>
            <a:ext cx="9144000" cy="2808312"/>
          </a:xfrm>
          <a:prstGeom prst="rect">
            <a:avLst/>
          </a:prstGeom>
          <a:noFill/>
        </p:spPr>
      </p:pic>
      <p:cxnSp>
        <p:nvCxnSpPr>
          <p:cNvPr id="8" name="Straight Connector 7"/>
          <p:cNvCxnSpPr/>
          <p:nvPr/>
        </p:nvCxnSpPr>
        <p:spPr>
          <a:xfrm>
            <a:off x="0" y="3501008"/>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835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11</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4057521" cy="584775"/>
          </a:xfrm>
          <a:prstGeom prst="rect">
            <a:avLst/>
          </a:prstGeom>
          <a:noFill/>
        </p:spPr>
        <p:txBody>
          <a:bodyPr wrap="none" rtlCol="0">
            <a:spAutoFit/>
          </a:bodyPr>
          <a:lstStyle/>
          <a:p>
            <a:r>
              <a:rPr lang="en-US" sz="3200" dirty="0" smtClean="0">
                <a:latin typeface="Helvetica" pitchFamily="34" charset="0"/>
                <a:cs typeface="Helvetica" pitchFamily="34" charset="0"/>
              </a:rPr>
              <a:t>Gold Business Model</a:t>
            </a:r>
            <a:endParaRPr lang="en-US" sz="3200" dirty="0">
              <a:latin typeface="Helvetica" pitchFamily="34" charset="0"/>
              <a:cs typeface="Helvetica" pitchFamily="34" charset="0"/>
            </a:endParaRPr>
          </a:p>
        </p:txBody>
      </p:sp>
      <p:sp>
        <p:nvSpPr>
          <p:cNvPr id="9" name="TextBox 8"/>
          <p:cNvSpPr txBox="1"/>
          <p:nvPr/>
        </p:nvSpPr>
        <p:spPr>
          <a:xfrm>
            <a:off x="296282" y="1203811"/>
            <a:ext cx="8847717" cy="4529445"/>
          </a:xfrm>
          <a:prstGeom prst="rect">
            <a:avLst/>
          </a:prstGeom>
          <a:noFill/>
        </p:spPr>
        <p:txBody>
          <a:bodyPr wrap="square" rtlCol="0">
            <a:spAutoFit/>
          </a:bodyPr>
          <a:lstStyle/>
          <a:p>
            <a:pPr algn="ctr">
              <a:lnSpc>
                <a:spcPts val="3500"/>
              </a:lnSpc>
              <a:spcAft>
                <a:spcPts val="600"/>
              </a:spcAft>
            </a:pP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Sample Size is Key</a:t>
            </a:r>
          </a:p>
          <a:p>
            <a:pPr algn="ctr">
              <a:lnSpc>
                <a:spcPts val="3500"/>
              </a:lnSpc>
              <a:spcAft>
                <a:spcPts val="600"/>
              </a:spcAft>
            </a:pPr>
            <a:r>
              <a:rPr lang="en-AU" sz="2400" dirty="0">
                <a:latin typeface="Helvetica" pitchFamily="34" charset="0"/>
                <a:cs typeface="Helvetica" pitchFamily="34" charset="0"/>
              </a:rPr>
              <a:t>Lots of drill holes</a:t>
            </a:r>
          </a:p>
          <a:p>
            <a:pPr algn="ctr">
              <a:lnSpc>
                <a:spcPts val="3500"/>
              </a:lnSpc>
              <a:spcAft>
                <a:spcPts val="600"/>
              </a:spcAft>
            </a:pPr>
            <a:r>
              <a:rPr lang="en-AU" sz="2400" dirty="0">
                <a:latin typeface="Helvetica" pitchFamily="34" charset="0"/>
                <a:cs typeface="Helvetica" pitchFamily="34" charset="0"/>
              </a:rPr>
              <a:t>Big </a:t>
            </a:r>
            <a:r>
              <a:rPr lang="en-AU" sz="2400" dirty="0" smtClean="0">
                <a:latin typeface="Helvetica" pitchFamily="34" charset="0"/>
                <a:cs typeface="Helvetica" pitchFamily="34" charset="0"/>
              </a:rPr>
              <a:t>representative samples </a:t>
            </a:r>
            <a:r>
              <a:rPr lang="en-AU" sz="2400" dirty="0">
                <a:latin typeface="Helvetica" pitchFamily="34" charset="0"/>
                <a:cs typeface="Helvetica" pitchFamily="34" charset="0"/>
              </a:rPr>
              <a:t>from drill </a:t>
            </a:r>
            <a:r>
              <a:rPr lang="en-AU" sz="2400" dirty="0" smtClean="0">
                <a:latin typeface="Helvetica" pitchFamily="34" charset="0"/>
                <a:cs typeface="Helvetica" pitchFamily="34" charset="0"/>
              </a:rPr>
              <a:t>holes</a:t>
            </a:r>
            <a:endParaRPr lang="en-AU" sz="2400" dirty="0">
              <a:latin typeface="Helvetica" pitchFamily="34" charset="0"/>
              <a:cs typeface="Helvetica" pitchFamily="34" charset="0"/>
            </a:endParaRPr>
          </a:p>
          <a:p>
            <a:pPr algn="ctr">
              <a:lnSpc>
                <a:spcPts val="3500"/>
              </a:lnSpc>
              <a:spcAft>
                <a:spcPts val="600"/>
              </a:spcAft>
            </a:pPr>
            <a:r>
              <a:rPr lang="en-AU" sz="2400" dirty="0">
                <a:latin typeface="Helvetica" pitchFamily="34" charset="0"/>
                <a:cs typeface="Helvetica" pitchFamily="34" charset="0"/>
              </a:rPr>
              <a:t>Bulk </a:t>
            </a:r>
            <a:r>
              <a:rPr lang="en-AU" sz="2400" dirty="0" smtClean="0">
                <a:latin typeface="Helvetica" pitchFamily="34" charset="0"/>
                <a:cs typeface="Helvetica" pitchFamily="34" charset="0"/>
              </a:rPr>
              <a:t>samples</a:t>
            </a:r>
            <a:endParaRPr lang="en-AU" sz="2400" dirty="0">
              <a:latin typeface="Helvetica" pitchFamily="34" charset="0"/>
              <a:cs typeface="Helvetica" pitchFamily="34" charset="0"/>
            </a:endParaRPr>
          </a:p>
          <a:p>
            <a:pPr algn="ctr">
              <a:lnSpc>
                <a:spcPts val="3500"/>
              </a:lnSpc>
              <a:spcAft>
                <a:spcPts val="2400"/>
              </a:spcAft>
            </a:pPr>
            <a:r>
              <a:rPr lang="en-AU" sz="2400" dirty="0">
                <a:latin typeface="Helvetica" pitchFamily="34" charset="0"/>
                <a:cs typeface="Helvetica" pitchFamily="34" charset="0"/>
              </a:rPr>
              <a:t>Develop and mine ore body</a:t>
            </a:r>
          </a:p>
          <a:p>
            <a:pPr algn="ctr">
              <a:lnSpc>
                <a:spcPts val="3500"/>
              </a:lnSpc>
              <a:spcAft>
                <a:spcPts val="1200"/>
              </a:spcAft>
            </a:pP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I must understand my deposit</a:t>
            </a:r>
          </a:p>
          <a:p>
            <a:pPr algn="ctr">
              <a:lnSpc>
                <a:spcPts val="3500"/>
              </a:lnSpc>
              <a:spcAft>
                <a:spcPts val="600"/>
              </a:spcAft>
            </a:pPr>
            <a:r>
              <a:rPr lang="en-AU" sz="2400" dirty="0">
                <a:latin typeface="Helvetica" pitchFamily="34" charset="0"/>
                <a:cs typeface="Helvetica" pitchFamily="34" charset="0"/>
              </a:rPr>
              <a:t>But</a:t>
            </a:r>
            <a:r>
              <a:rPr lang="en-AU" sz="2400" dirty="0" smtClean="0">
                <a:latin typeface="Helvetica" pitchFamily="34" charset="0"/>
                <a:cs typeface="Helvetica" pitchFamily="34" charset="0"/>
              </a:rPr>
              <a:t>…</a:t>
            </a:r>
          </a:p>
          <a:p>
            <a:pPr algn="ctr">
              <a:lnSpc>
                <a:spcPts val="3500"/>
              </a:lnSpc>
              <a:spcAft>
                <a:spcPts val="600"/>
              </a:spcAft>
            </a:pPr>
            <a:r>
              <a:rPr lang="en-AU" sz="2400" dirty="0" smtClean="0">
                <a:latin typeface="Helvetica" pitchFamily="34" charset="0"/>
                <a:cs typeface="Helvetica" pitchFamily="34" charset="0"/>
              </a:rPr>
              <a:t>When is enough drilling enough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9" y="4301206"/>
            <a:ext cx="1907703" cy="1936106"/>
          </a:xfrm>
          <a:prstGeom prst="rect">
            <a:avLst/>
          </a:prstGeom>
        </p:spPr>
      </p:pic>
      <p:sp>
        <p:nvSpPr>
          <p:cNvPr id="3" name="Oval 2"/>
          <p:cNvSpPr/>
          <p:nvPr/>
        </p:nvSpPr>
        <p:spPr>
          <a:xfrm>
            <a:off x="277809" y="5106818"/>
            <a:ext cx="45719" cy="45719"/>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1789977" y="5061099"/>
            <a:ext cx="45719" cy="45719"/>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81865" y="5322842"/>
            <a:ext cx="45719" cy="45719"/>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735009" y="5925195"/>
            <a:ext cx="45719" cy="45719"/>
          </a:xfrm>
          <a:prstGeom prst="ellipse">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22572" y="4973835"/>
            <a:ext cx="360996" cy="276999"/>
          </a:xfrm>
          <a:prstGeom prst="rect">
            <a:avLst/>
          </a:prstGeom>
          <a:noFill/>
        </p:spPr>
        <p:txBody>
          <a:bodyPr wrap="none" rtlCol="0">
            <a:spAutoFit/>
          </a:bodyPr>
          <a:lstStyle/>
          <a:p>
            <a:r>
              <a:rPr lang="en-AU" sz="1200" b="1" dirty="0" smtClean="0">
                <a:solidFill>
                  <a:srgbClr val="CC9900"/>
                </a:solidFill>
              </a:rPr>
              <a:t>Au</a:t>
            </a:r>
            <a:endParaRPr lang="en-AU" sz="1200" b="1" dirty="0">
              <a:solidFill>
                <a:srgbClr val="CC9900"/>
              </a:solidFill>
            </a:endParaRPr>
          </a:p>
        </p:txBody>
      </p:sp>
      <p:sp>
        <p:nvSpPr>
          <p:cNvPr id="17" name="TextBox 16"/>
          <p:cNvSpPr txBox="1"/>
          <p:nvPr/>
        </p:nvSpPr>
        <p:spPr>
          <a:xfrm>
            <a:off x="754620" y="5826898"/>
            <a:ext cx="360996" cy="276999"/>
          </a:xfrm>
          <a:prstGeom prst="rect">
            <a:avLst/>
          </a:prstGeom>
          <a:noFill/>
        </p:spPr>
        <p:txBody>
          <a:bodyPr wrap="none" rtlCol="0">
            <a:spAutoFit/>
          </a:bodyPr>
          <a:lstStyle/>
          <a:p>
            <a:r>
              <a:rPr lang="en-AU" sz="1200" b="1" dirty="0" smtClean="0">
                <a:solidFill>
                  <a:srgbClr val="CC9900"/>
                </a:solidFill>
              </a:rPr>
              <a:t>Au</a:t>
            </a:r>
            <a:endParaRPr lang="en-AU" sz="1200" b="1" dirty="0">
              <a:solidFill>
                <a:srgbClr val="CC9900"/>
              </a:solidFill>
            </a:endParaRPr>
          </a:p>
        </p:txBody>
      </p:sp>
      <p:sp>
        <p:nvSpPr>
          <p:cNvPr id="18" name="TextBox 17"/>
          <p:cNvSpPr txBox="1"/>
          <p:nvPr/>
        </p:nvSpPr>
        <p:spPr>
          <a:xfrm>
            <a:off x="826628" y="5189859"/>
            <a:ext cx="360996" cy="276999"/>
          </a:xfrm>
          <a:prstGeom prst="rect">
            <a:avLst/>
          </a:prstGeom>
          <a:noFill/>
        </p:spPr>
        <p:txBody>
          <a:bodyPr wrap="none" rtlCol="0">
            <a:spAutoFit/>
          </a:bodyPr>
          <a:lstStyle/>
          <a:p>
            <a:r>
              <a:rPr lang="en-AU" sz="1200" b="1" dirty="0" smtClean="0">
                <a:solidFill>
                  <a:srgbClr val="CC9900"/>
                </a:solidFill>
              </a:rPr>
              <a:t>Au</a:t>
            </a:r>
            <a:endParaRPr lang="en-AU" sz="1200" b="1" dirty="0">
              <a:solidFill>
                <a:srgbClr val="CC9900"/>
              </a:solidFill>
            </a:endParaRPr>
          </a:p>
        </p:txBody>
      </p:sp>
      <p:sp>
        <p:nvSpPr>
          <p:cNvPr id="19" name="TextBox 18"/>
          <p:cNvSpPr txBox="1"/>
          <p:nvPr/>
        </p:nvSpPr>
        <p:spPr>
          <a:xfrm>
            <a:off x="1474700" y="4962802"/>
            <a:ext cx="360996" cy="276999"/>
          </a:xfrm>
          <a:prstGeom prst="rect">
            <a:avLst/>
          </a:prstGeom>
          <a:noFill/>
        </p:spPr>
        <p:txBody>
          <a:bodyPr wrap="none" rtlCol="0">
            <a:spAutoFit/>
          </a:bodyPr>
          <a:lstStyle/>
          <a:p>
            <a:r>
              <a:rPr lang="en-AU" sz="1200" b="1" dirty="0" smtClean="0">
                <a:solidFill>
                  <a:srgbClr val="CC9900"/>
                </a:solidFill>
              </a:rPr>
              <a:t>Au</a:t>
            </a:r>
            <a:endParaRPr lang="en-AU" sz="1200" b="1" dirty="0">
              <a:solidFill>
                <a:srgbClr val="CC9900"/>
              </a:solidFill>
            </a:endParaRPr>
          </a:p>
        </p:txBody>
      </p:sp>
      <p:sp>
        <p:nvSpPr>
          <p:cNvPr id="5" name="Oval 4"/>
          <p:cNvSpPr/>
          <p:nvPr/>
        </p:nvSpPr>
        <p:spPr>
          <a:xfrm>
            <a:off x="6084192" y="1772840"/>
            <a:ext cx="216000" cy="2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C00000"/>
                </a:solidFill>
              </a:ln>
              <a:noFill/>
            </a:endParaRPr>
          </a:p>
        </p:txBody>
      </p:sp>
      <p:sp>
        <p:nvSpPr>
          <p:cNvPr id="20" name="Oval 19"/>
          <p:cNvSpPr/>
          <p:nvPr/>
        </p:nvSpPr>
        <p:spPr>
          <a:xfrm>
            <a:off x="7740392" y="216890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C00000"/>
                </a:solidFill>
              </a:ln>
              <a:noFill/>
            </a:endParaRPr>
          </a:p>
        </p:txBody>
      </p:sp>
      <p:sp>
        <p:nvSpPr>
          <p:cNvPr id="21" name="Oval 20"/>
          <p:cNvSpPr/>
          <p:nvPr/>
        </p:nvSpPr>
        <p:spPr>
          <a:xfrm>
            <a:off x="5796192" y="2708976"/>
            <a:ext cx="504000" cy="50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C00000"/>
                </a:solidFill>
              </a:ln>
              <a:noFill/>
            </a:endParaRPr>
          </a:p>
        </p:txBody>
      </p:sp>
      <p:sp>
        <p:nvSpPr>
          <p:cNvPr id="22" name="Oval 21"/>
          <p:cNvSpPr/>
          <p:nvPr/>
        </p:nvSpPr>
        <p:spPr>
          <a:xfrm>
            <a:off x="6732336" y="2997048"/>
            <a:ext cx="864000" cy="86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C00000"/>
                </a:solidFill>
              </a:ln>
              <a:noFill/>
            </a:endParaRPr>
          </a:p>
        </p:txBody>
      </p:sp>
    </p:spTree>
    <p:extLst>
      <p:ext uri="{BB962C8B-B14F-4D97-AF65-F5344CB8AC3E}">
        <p14:creationId xmlns:p14="http://schemas.microsoft.com/office/powerpoint/2010/main" val="556915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12</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3936270" cy="584775"/>
          </a:xfrm>
          <a:prstGeom prst="rect">
            <a:avLst/>
          </a:prstGeom>
          <a:noFill/>
        </p:spPr>
        <p:txBody>
          <a:bodyPr wrap="none" rtlCol="0">
            <a:spAutoFit/>
          </a:bodyPr>
          <a:lstStyle/>
          <a:p>
            <a:r>
              <a:rPr lang="en-US" sz="3200" dirty="0" err="1" smtClean="0">
                <a:latin typeface="Helvetica" pitchFamily="34" charset="0"/>
                <a:cs typeface="Helvetica" pitchFamily="34" charset="0"/>
              </a:rPr>
              <a:t>Octagonal’s</a:t>
            </a:r>
            <a:r>
              <a:rPr lang="en-US" sz="3200" dirty="0" smtClean="0">
                <a:latin typeface="Helvetica" pitchFamily="34" charset="0"/>
                <a:cs typeface="Helvetica" pitchFamily="34" charset="0"/>
              </a:rPr>
              <a:t> Solution</a:t>
            </a:r>
            <a:endParaRPr lang="en-US" sz="3200" dirty="0">
              <a:latin typeface="Helvetica" pitchFamily="34" charset="0"/>
              <a:cs typeface="Helvetica" pitchFamily="34" charset="0"/>
            </a:endParaRPr>
          </a:p>
        </p:txBody>
      </p:sp>
      <p:sp>
        <p:nvSpPr>
          <p:cNvPr id="9" name="TextBox 8"/>
          <p:cNvSpPr txBox="1"/>
          <p:nvPr/>
        </p:nvSpPr>
        <p:spPr>
          <a:xfrm>
            <a:off x="0" y="1268760"/>
            <a:ext cx="9144000" cy="541174"/>
          </a:xfrm>
          <a:prstGeom prst="rect">
            <a:avLst/>
          </a:prstGeom>
          <a:noFill/>
        </p:spPr>
        <p:txBody>
          <a:bodyPr wrap="square" rtlCol="0">
            <a:spAutoFit/>
          </a:bodyPr>
          <a:lstStyle/>
          <a:p>
            <a:pPr algn="ctr">
              <a:lnSpc>
                <a:spcPts val="3500"/>
              </a:lnSpc>
              <a:spcAft>
                <a:spcPts val="1000"/>
              </a:spcAft>
            </a:pPr>
            <a:r>
              <a:rPr lang="en-A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De-risk, de-risk, de-risk, de-risk, de-risk</a:t>
            </a:r>
          </a:p>
        </p:txBody>
      </p:sp>
      <p:pic>
        <p:nvPicPr>
          <p:cNvPr id="119810" name="Picture 2" descr="http://www.wilderdom.com/images/RiskNotTakingRisksCartoon.jpg"/>
          <p:cNvPicPr>
            <a:picLocks noChangeAspect="1" noChangeArrowheads="1"/>
          </p:cNvPicPr>
          <p:nvPr/>
        </p:nvPicPr>
        <p:blipFill>
          <a:blip r:embed="rId5" cstate="print"/>
          <a:srcRect/>
          <a:stretch>
            <a:fillRect/>
          </a:stretch>
        </p:blipFill>
        <p:spPr bwMode="auto">
          <a:xfrm>
            <a:off x="1847055" y="1772816"/>
            <a:ext cx="5190303" cy="4639816"/>
          </a:xfrm>
          <a:prstGeom prst="rect">
            <a:avLst/>
          </a:prstGeom>
          <a:noFill/>
        </p:spPr>
      </p:pic>
    </p:spTree>
    <p:extLst>
      <p:ext uri="{BB962C8B-B14F-4D97-AF65-F5344CB8AC3E}">
        <p14:creationId xmlns:p14="http://schemas.microsoft.com/office/powerpoint/2010/main" val="3458191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023" t="31101" r="36787" b="36140"/>
          <a:stretch/>
        </p:blipFill>
        <p:spPr>
          <a:xfrm>
            <a:off x="0" y="4437112"/>
            <a:ext cx="3600400" cy="187220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257" t="4588" b="21624"/>
          <a:stretch/>
        </p:blipFill>
        <p:spPr>
          <a:xfrm>
            <a:off x="3275856" y="4437112"/>
            <a:ext cx="3239072" cy="187220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8590" b="23064"/>
          <a:stretch/>
        </p:blipFill>
        <p:spPr>
          <a:xfrm>
            <a:off x="6516217" y="4446778"/>
            <a:ext cx="2627784" cy="1862542"/>
          </a:xfrm>
          <a:prstGeom prst="rect">
            <a:avLst/>
          </a:prstGeom>
        </p:spPr>
      </p:pic>
      <p:sp>
        <p:nvSpPr>
          <p:cNvPr id="14" name="Rectangle 13"/>
          <p:cNvSpPr/>
          <p:nvPr/>
        </p:nvSpPr>
        <p:spPr>
          <a:xfrm>
            <a:off x="179512" y="1196752"/>
            <a:ext cx="8964488" cy="3123932"/>
          </a:xfrm>
          <a:prstGeom prst="rect">
            <a:avLst/>
          </a:prstGeom>
        </p:spPr>
        <p:txBody>
          <a:bodyPr wrap="square">
            <a:spAutoFit/>
          </a:bodyPr>
          <a:lstStyle/>
          <a:p>
            <a:pPr>
              <a:spcAft>
                <a:spcPts val="1800"/>
              </a:spcAft>
            </a:pPr>
            <a:r>
              <a:rPr lang="en-AU" dirty="0" smtClean="0">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Develop a sustainable low risk, high grade, high margin gold operation</a:t>
            </a:r>
            <a:endParaRPr lang="en-AU" dirty="0" smtClean="0">
              <a:solidFill>
                <a:schemeClr val="tx1">
                  <a:lumMod val="75000"/>
                  <a:lumOff val="25000"/>
                </a:schemeClr>
              </a:solidFill>
              <a:latin typeface="Helvetica" pitchFamily="34" charset="0"/>
              <a:cs typeface="Helvetica" pitchFamily="34" charset="0"/>
            </a:endParaRPr>
          </a:p>
          <a:p>
            <a:pPr>
              <a:spcAft>
                <a:spcPts val="1000"/>
              </a:spcAft>
              <a:buBlip>
                <a:blip r:embed="rId6"/>
              </a:buBlip>
            </a:pPr>
            <a:r>
              <a:rPr lang="en-AU" sz="1600" dirty="0" smtClean="0">
                <a:latin typeface="Helvetica" pitchFamily="34" charset="0"/>
                <a:cs typeface="Helvetica" pitchFamily="34" charset="0"/>
              </a:rPr>
              <a:t>    Focus on grade and profit not tonnes and ounces</a:t>
            </a:r>
          </a:p>
          <a:p>
            <a:pPr>
              <a:spcAft>
                <a:spcPts val="1000"/>
              </a:spcAft>
              <a:buBlip>
                <a:blip r:embed="rId6"/>
              </a:buBlip>
            </a:pPr>
            <a:r>
              <a:rPr lang="en-AU" sz="1600" dirty="0" smtClean="0">
                <a:latin typeface="Helvetica" pitchFamily="34" charset="0"/>
                <a:cs typeface="Helvetica" pitchFamily="34" charset="0"/>
              </a:rPr>
              <a:t>    Narrow vein mining – small mining equipment – owner operator</a:t>
            </a:r>
          </a:p>
          <a:p>
            <a:pPr>
              <a:spcAft>
                <a:spcPts val="1000"/>
              </a:spcAft>
              <a:buBlip>
                <a:blip r:embed="rId6"/>
              </a:buBlip>
            </a:pPr>
            <a:r>
              <a:rPr lang="en-AU" sz="1600" dirty="0" smtClean="0">
                <a:latin typeface="Helvetica" pitchFamily="34" charset="0"/>
                <a:cs typeface="Helvetica" pitchFamily="34" charset="0"/>
              </a:rPr>
              <a:t>    Understand the gold distribution and ground conditions of deposit</a:t>
            </a:r>
          </a:p>
          <a:p>
            <a:pPr>
              <a:spcAft>
                <a:spcPts val="1000"/>
              </a:spcAft>
              <a:buBlip>
                <a:blip r:embed="rId6"/>
              </a:buBlip>
            </a:pPr>
            <a:r>
              <a:rPr lang="en-AU" sz="1600" dirty="0" smtClean="0">
                <a:latin typeface="Helvetica" pitchFamily="34" charset="0"/>
                <a:cs typeface="Helvetica" pitchFamily="34" charset="0"/>
              </a:rPr>
              <a:t>    Low cash costs – small multi-skilled professional and experienced team</a:t>
            </a:r>
          </a:p>
          <a:p>
            <a:pPr>
              <a:spcAft>
                <a:spcPts val="1000"/>
              </a:spcAft>
              <a:buBlip>
                <a:blip r:embed="rId6"/>
              </a:buBlip>
            </a:pPr>
            <a:r>
              <a:rPr lang="en-AU" sz="1600" dirty="0" smtClean="0">
                <a:latin typeface="Helvetica" pitchFamily="34" charset="0"/>
                <a:cs typeface="Helvetica" pitchFamily="34" charset="0"/>
              </a:rPr>
              <a:t>    Develop multiple underground and open pit ore sources – strong project pipeline</a:t>
            </a:r>
          </a:p>
          <a:p>
            <a:pPr>
              <a:spcAft>
                <a:spcPts val="1000"/>
              </a:spcAft>
              <a:buBlip>
                <a:blip r:embed="rId6"/>
              </a:buBlip>
            </a:pPr>
            <a:r>
              <a:rPr lang="en-AU" sz="1600" dirty="0" smtClean="0">
                <a:latin typeface="Helvetica" pitchFamily="34" charset="0"/>
                <a:cs typeface="Helvetica" pitchFamily="34" charset="0"/>
              </a:rPr>
              <a:t>    Supplement production profile with third party ore </a:t>
            </a:r>
          </a:p>
          <a:p>
            <a:pPr>
              <a:spcAft>
                <a:spcPts val="1000"/>
              </a:spcAft>
              <a:buBlip>
                <a:blip r:embed="rId6"/>
              </a:buBlip>
            </a:pPr>
            <a:r>
              <a:rPr lang="en-AU" sz="1600" dirty="0" smtClean="0">
                <a:latin typeface="Helvetica" pitchFamily="34" charset="0"/>
                <a:cs typeface="Helvetica" pitchFamily="34" charset="0"/>
              </a:rPr>
              <a:t>    Use existing resources to fund Company growth</a:t>
            </a:r>
          </a:p>
        </p:txBody>
      </p:sp>
      <p:pic>
        <p:nvPicPr>
          <p:cNvPr id="12" name="Picture 11" descr="powerpoint template v3.jpg"/>
          <p:cNvPicPr>
            <a:picLocks noChangeAspect="1"/>
          </p:cNvPicPr>
          <p:nvPr/>
        </p:nvPicPr>
        <p:blipFill>
          <a:blip r:embed="rId7"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8"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13</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732962" cy="584775"/>
          </a:xfrm>
          <a:prstGeom prst="rect">
            <a:avLst/>
          </a:prstGeom>
          <a:noFill/>
        </p:spPr>
        <p:txBody>
          <a:bodyPr wrap="none" rtlCol="0">
            <a:spAutoFit/>
          </a:bodyPr>
          <a:lstStyle/>
          <a:p>
            <a:r>
              <a:rPr lang="en-US" sz="3200" dirty="0" smtClean="0">
                <a:latin typeface="Helvetica" pitchFamily="34" charset="0"/>
                <a:cs typeface="Helvetica" pitchFamily="34" charset="0"/>
              </a:rPr>
              <a:t>Victorian Mining Strategy</a:t>
            </a:r>
            <a:endParaRPr lang="en-US" sz="3200" dirty="0">
              <a:latin typeface="Helvetica" pitchFamily="34" charset="0"/>
              <a:cs typeface="Helvetica" pitchFamily="34" charset="0"/>
            </a:endParaRPr>
          </a:p>
        </p:txBody>
      </p:sp>
      <p:cxnSp>
        <p:nvCxnSpPr>
          <p:cNvPr id="34" name="Straight Connector 33"/>
          <p:cNvCxnSpPr/>
          <p:nvPr/>
        </p:nvCxnSpPr>
        <p:spPr>
          <a:xfrm>
            <a:off x="0" y="4437112"/>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309320"/>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l="13260" r="27617"/>
          <a:stretch/>
        </p:blipFill>
        <p:spPr>
          <a:xfrm>
            <a:off x="7668343" y="2162139"/>
            <a:ext cx="1327842" cy="2994530"/>
          </a:xfrm>
          <a:prstGeom prst="rect">
            <a:avLst/>
          </a:prstGeom>
          <a:ln w="38100">
            <a:solidFill>
              <a:srgbClr val="CC9900"/>
            </a:solidFill>
          </a:ln>
        </p:spPr>
      </p:pic>
      <p:cxnSp>
        <p:nvCxnSpPr>
          <p:cNvPr id="54" name="Straight Connector 53"/>
          <p:cNvCxnSpPr/>
          <p:nvPr/>
        </p:nvCxnSpPr>
        <p:spPr>
          <a:xfrm>
            <a:off x="1691680" y="5373216"/>
            <a:ext cx="6640584" cy="228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3" idx="1"/>
          </p:cNvCxnSpPr>
          <p:nvPr/>
        </p:nvCxnSpPr>
        <p:spPr>
          <a:xfrm>
            <a:off x="1691680" y="3645024"/>
            <a:ext cx="5967323"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0" idx="3"/>
          </p:cNvCxnSpPr>
          <p:nvPr/>
        </p:nvCxnSpPr>
        <p:spPr>
          <a:xfrm flipV="1">
            <a:off x="1691680" y="1893236"/>
            <a:ext cx="6632889" cy="7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14</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5835252" cy="584775"/>
          </a:xfrm>
          <a:prstGeom prst="rect">
            <a:avLst/>
          </a:prstGeom>
          <a:noFill/>
        </p:spPr>
        <p:txBody>
          <a:bodyPr wrap="none" rtlCol="0">
            <a:spAutoFit/>
          </a:bodyPr>
          <a:lstStyle/>
          <a:p>
            <a:r>
              <a:rPr lang="en-US" sz="3200" dirty="0" smtClean="0">
                <a:latin typeface="Helvetica" pitchFamily="34" charset="0"/>
                <a:cs typeface="Helvetica" pitchFamily="34" charset="0"/>
              </a:rPr>
              <a:t>Ore Sources &amp; Project Pipeline</a:t>
            </a:r>
            <a:endParaRPr lang="en-US" sz="3200" dirty="0">
              <a:latin typeface="Helvetica" pitchFamily="34" charset="0"/>
              <a:cs typeface="Helvetica"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4013" t="20602" r="25875" b="36636"/>
          <a:stretch/>
        </p:blipFill>
        <p:spPr>
          <a:xfrm>
            <a:off x="1691680" y="1340768"/>
            <a:ext cx="1800200" cy="1152128"/>
          </a:xfrm>
          <a:prstGeom prst="rect">
            <a:avLst/>
          </a:prstGeom>
          <a:ln w="28575">
            <a:solidFill>
              <a:srgbClr val="FF0000"/>
            </a:solidFill>
          </a:ln>
        </p:spPr>
      </p:pic>
      <p:sp>
        <p:nvSpPr>
          <p:cNvPr id="6" name="TextBox 5"/>
          <p:cNvSpPr txBox="1"/>
          <p:nvPr/>
        </p:nvSpPr>
        <p:spPr>
          <a:xfrm>
            <a:off x="1691680" y="1002214"/>
            <a:ext cx="1782706" cy="338554"/>
          </a:xfrm>
          <a:prstGeom prst="rect">
            <a:avLst/>
          </a:prstGeom>
          <a:noFill/>
        </p:spPr>
        <p:txBody>
          <a:bodyPr wrap="square" rtlCol="0">
            <a:spAutoFit/>
          </a:bodyPr>
          <a:lstStyle/>
          <a:p>
            <a:pPr algn="ctr"/>
            <a:r>
              <a:rPr lang="en-AU" sz="1600" b="1" dirty="0" smtClean="0">
                <a:latin typeface="Helvetica" panose="020B0604020202020204" pitchFamily="34" charset="0"/>
                <a:cs typeface="Helvetica" panose="020B0604020202020204" pitchFamily="34" charset="0"/>
              </a:rPr>
              <a:t>2013</a:t>
            </a:r>
            <a:endParaRPr lang="en-AU" sz="1600" b="1" dirty="0">
              <a:latin typeface="Helvetica" panose="020B0604020202020204" pitchFamily="34" charset="0"/>
              <a:cs typeface="Helvetica" panose="020B0604020202020204" pitchFamily="34" charset="0"/>
            </a:endParaRPr>
          </a:p>
        </p:txBody>
      </p:sp>
      <p:sp>
        <p:nvSpPr>
          <p:cNvPr id="7" name="TextBox 6"/>
          <p:cNvSpPr txBox="1"/>
          <p:nvPr/>
        </p:nvSpPr>
        <p:spPr>
          <a:xfrm>
            <a:off x="1691680" y="2504509"/>
            <a:ext cx="1809541"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Alliance South</a:t>
            </a:r>
          </a:p>
          <a:p>
            <a:pPr algn="ctr"/>
            <a:r>
              <a:rPr lang="en-AU" sz="1200" dirty="0" smtClean="0">
                <a:latin typeface="Helvetica" panose="020B0604020202020204" pitchFamily="34" charset="0"/>
                <a:cs typeface="Helvetica" panose="020B0604020202020204" pitchFamily="34" charset="0"/>
              </a:rPr>
              <a:t>(Maldon)</a:t>
            </a:r>
            <a:endParaRPr lang="en-AU" sz="1200" dirty="0">
              <a:latin typeface="Helvetica" panose="020B0604020202020204" pitchFamily="34" charset="0"/>
              <a:cs typeface="Helvetica" panose="020B0604020202020204" pitchFamily="34" charset="0"/>
            </a:endParaRPr>
          </a:p>
        </p:txBody>
      </p:sp>
      <p:sp>
        <p:nvSpPr>
          <p:cNvPr id="8" name="TextBox 7"/>
          <p:cNvSpPr txBox="1"/>
          <p:nvPr/>
        </p:nvSpPr>
        <p:spPr>
          <a:xfrm>
            <a:off x="1547664" y="5960893"/>
            <a:ext cx="2067354"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Kangaroo Flat tailings</a:t>
            </a:r>
          </a:p>
          <a:p>
            <a:pPr algn="ctr"/>
            <a:r>
              <a:rPr lang="en-AU" sz="1200" dirty="0" smtClean="0">
                <a:latin typeface="Helvetica" panose="020B0604020202020204" pitchFamily="34" charset="0"/>
                <a:cs typeface="Helvetica" panose="020B0604020202020204" pitchFamily="34" charset="0"/>
              </a:rPr>
              <a:t>(Bendigo)</a:t>
            </a:r>
            <a:endParaRPr lang="en-AU" sz="1200" dirty="0">
              <a:latin typeface="Helvetica" panose="020B0604020202020204" pitchFamily="34" charset="0"/>
              <a:cs typeface="Helvetica" panose="020B0604020202020204" pitchFamily="34" charset="0"/>
            </a:endParaRPr>
          </a:p>
        </p:txBody>
      </p:sp>
      <p:sp>
        <p:nvSpPr>
          <p:cNvPr id="9" name="TextBox 8"/>
          <p:cNvSpPr txBox="1"/>
          <p:nvPr/>
        </p:nvSpPr>
        <p:spPr>
          <a:xfrm>
            <a:off x="-1" y="5089404"/>
            <a:ext cx="1691679" cy="523220"/>
          </a:xfrm>
          <a:prstGeom prst="rect">
            <a:avLst/>
          </a:prstGeom>
          <a:noFill/>
        </p:spPr>
        <p:txBody>
          <a:bodyPr wrap="square" rtlCol="0">
            <a:spAutoFit/>
          </a:bodyPr>
          <a:lstStyle/>
          <a:p>
            <a:pPr algn="ctr"/>
            <a:r>
              <a:rPr lang="en-AU" sz="1400" b="1" dirty="0" smtClean="0">
                <a:latin typeface="Helvetica" panose="020B0604020202020204" pitchFamily="34" charset="0"/>
                <a:cs typeface="Helvetica" panose="020B0604020202020204" pitchFamily="34" charset="0"/>
              </a:rPr>
              <a:t>Ore Processing</a:t>
            </a:r>
          </a:p>
          <a:p>
            <a:pPr algn="ctr"/>
            <a:r>
              <a:rPr lang="en-AU" sz="1400" b="1" dirty="0" smtClean="0">
                <a:latin typeface="Helvetica" panose="020B0604020202020204" pitchFamily="34" charset="0"/>
                <a:cs typeface="Helvetica" panose="020B0604020202020204" pitchFamily="34" charset="0"/>
              </a:rPr>
              <a:t>Agreements</a:t>
            </a:r>
            <a:endParaRPr lang="en-AU" sz="1400" b="1" dirty="0">
              <a:latin typeface="Helvetica" panose="020B0604020202020204" pitchFamily="34" charset="0"/>
              <a:cs typeface="Helvetica" panose="020B0604020202020204" pitchFamily="34" charset="0"/>
            </a:endParaRPr>
          </a:p>
        </p:txBody>
      </p:sp>
      <p:sp>
        <p:nvSpPr>
          <p:cNvPr id="10" name="TextBox 9"/>
          <p:cNvSpPr txBox="1"/>
          <p:nvPr/>
        </p:nvSpPr>
        <p:spPr>
          <a:xfrm>
            <a:off x="14618" y="1632361"/>
            <a:ext cx="1677062" cy="523220"/>
          </a:xfrm>
          <a:prstGeom prst="rect">
            <a:avLst/>
          </a:prstGeom>
          <a:noFill/>
        </p:spPr>
        <p:txBody>
          <a:bodyPr wrap="none" rtlCol="0">
            <a:spAutoFit/>
          </a:bodyPr>
          <a:lstStyle/>
          <a:p>
            <a:pPr algn="ctr"/>
            <a:r>
              <a:rPr lang="en-AU" sz="1400" b="1" dirty="0" smtClean="0">
                <a:latin typeface="Helvetica" panose="020B0604020202020204" pitchFamily="34" charset="0"/>
                <a:cs typeface="Helvetica" panose="020B0604020202020204" pitchFamily="34" charset="0"/>
              </a:rPr>
              <a:t>Octagonal</a:t>
            </a:r>
          </a:p>
          <a:p>
            <a:pPr algn="ctr"/>
            <a:r>
              <a:rPr lang="en-AU" sz="1400" b="1" dirty="0" smtClean="0">
                <a:latin typeface="Helvetica" panose="020B0604020202020204" pitchFamily="34" charset="0"/>
                <a:cs typeface="Helvetica" panose="020B0604020202020204" pitchFamily="34" charset="0"/>
              </a:rPr>
              <a:t>Underground Ore</a:t>
            </a:r>
            <a:endParaRPr lang="en-AU" sz="1400" b="1" dirty="0">
              <a:latin typeface="Helvetica" panose="020B0604020202020204" pitchFamily="34" charset="0"/>
              <a:cs typeface="Helvetica" panose="020B0604020202020204" pitchFamily="34" charset="0"/>
            </a:endParaRPr>
          </a:p>
        </p:txBody>
      </p:sp>
      <p:sp>
        <p:nvSpPr>
          <p:cNvPr id="11" name="TextBox 10"/>
          <p:cNvSpPr txBox="1"/>
          <p:nvPr/>
        </p:nvSpPr>
        <p:spPr>
          <a:xfrm>
            <a:off x="0" y="3418144"/>
            <a:ext cx="1691679" cy="523220"/>
          </a:xfrm>
          <a:prstGeom prst="rect">
            <a:avLst/>
          </a:prstGeom>
          <a:noFill/>
        </p:spPr>
        <p:txBody>
          <a:bodyPr wrap="square" rtlCol="0">
            <a:spAutoFit/>
          </a:bodyPr>
          <a:lstStyle/>
          <a:p>
            <a:pPr algn="ctr"/>
            <a:r>
              <a:rPr lang="en-AU" sz="1400" b="1" dirty="0" smtClean="0">
                <a:latin typeface="Helvetica" panose="020B0604020202020204" pitchFamily="34" charset="0"/>
                <a:cs typeface="Helvetica" panose="020B0604020202020204" pitchFamily="34" charset="0"/>
              </a:rPr>
              <a:t>Octagonal</a:t>
            </a:r>
          </a:p>
          <a:p>
            <a:pPr algn="ctr"/>
            <a:r>
              <a:rPr lang="en-AU" sz="1400" b="1" dirty="0" smtClean="0">
                <a:latin typeface="Helvetica" panose="020B0604020202020204" pitchFamily="34" charset="0"/>
                <a:cs typeface="Helvetica" panose="020B0604020202020204" pitchFamily="34" charset="0"/>
              </a:rPr>
              <a:t>Open Pit Ore</a:t>
            </a:r>
            <a:endParaRPr lang="en-AU" sz="1400" b="1" dirty="0">
              <a:latin typeface="Helvetica" panose="020B0604020202020204" pitchFamily="34" charset="0"/>
              <a:cs typeface="Helvetica" panose="020B0604020202020204" pitchFamily="34" charset="0"/>
            </a:endParaRPr>
          </a:p>
        </p:txBody>
      </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2401" t="20191" r="1002" b="33201"/>
          <a:stretch/>
        </p:blipFill>
        <p:spPr>
          <a:xfrm>
            <a:off x="3626555" y="1340768"/>
            <a:ext cx="1809541" cy="1164112"/>
          </a:xfrm>
          <a:prstGeom prst="rect">
            <a:avLst/>
          </a:prstGeom>
          <a:ln w="28575">
            <a:solidFill>
              <a:srgbClr val="FF0000"/>
            </a:solidFill>
          </a:ln>
        </p:spPr>
      </p:pic>
      <p:sp>
        <p:nvSpPr>
          <p:cNvPr id="21" name="TextBox 20"/>
          <p:cNvSpPr txBox="1"/>
          <p:nvPr/>
        </p:nvSpPr>
        <p:spPr>
          <a:xfrm>
            <a:off x="3644315" y="5960893"/>
            <a:ext cx="1791781"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A1 Gold Mine</a:t>
            </a:r>
          </a:p>
          <a:p>
            <a:pPr algn="ctr"/>
            <a:r>
              <a:rPr lang="en-AU" sz="1200" dirty="0" smtClean="0">
                <a:latin typeface="Helvetica" panose="020B0604020202020204" pitchFamily="34" charset="0"/>
                <a:cs typeface="Helvetica" panose="020B0604020202020204" pitchFamily="34" charset="0"/>
              </a:rPr>
              <a:t>(Woods Point)</a:t>
            </a:r>
            <a:endParaRPr lang="en-AU" sz="1200" dirty="0">
              <a:latin typeface="Helvetica" panose="020B0604020202020204" pitchFamily="34" charset="0"/>
              <a:cs typeface="Helvetica" panose="020B0604020202020204" pitchFamily="34" charset="0"/>
            </a:endParaRPr>
          </a:p>
        </p:txBody>
      </p:sp>
      <p:sp>
        <p:nvSpPr>
          <p:cNvPr id="22" name="TextBox 21"/>
          <p:cNvSpPr txBox="1"/>
          <p:nvPr/>
        </p:nvSpPr>
        <p:spPr>
          <a:xfrm>
            <a:off x="3659657" y="2504509"/>
            <a:ext cx="1776439"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Nuggetty Reef</a:t>
            </a:r>
          </a:p>
          <a:p>
            <a:pPr algn="ctr"/>
            <a:r>
              <a:rPr lang="en-AU" sz="1200" dirty="0" smtClean="0">
                <a:latin typeface="Helvetica" panose="020B0604020202020204" pitchFamily="34" charset="0"/>
                <a:cs typeface="Helvetica" panose="020B0604020202020204" pitchFamily="34" charset="0"/>
              </a:rPr>
              <a:t>(Maldon)</a:t>
            </a:r>
            <a:endParaRPr lang="en-AU" sz="1200" dirty="0">
              <a:latin typeface="Helvetica" panose="020B0604020202020204" pitchFamily="34" charset="0"/>
              <a:cs typeface="Helvetica" panose="020B0604020202020204" pitchFamily="34" charset="0"/>
            </a:endParaRPr>
          </a:p>
        </p:txBody>
      </p:sp>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3521" t="8157" r="7917" b="25398"/>
          <a:stretch/>
        </p:blipFill>
        <p:spPr>
          <a:xfrm>
            <a:off x="1691680" y="3068960"/>
            <a:ext cx="1823807" cy="1152128"/>
          </a:xfrm>
          <a:prstGeom prst="rect">
            <a:avLst/>
          </a:prstGeom>
          <a:ln w="28575">
            <a:solidFill>
              <a:srgbClr val="FF0000"/>
            </a:solidFill>
          </a:ln>
        </p:spPr>
      </p:pic>
      <p:sp>
        <p:nvSpPr>
          <p:cNvPr id="24" name="TextBox 23"/>
          <p:cNvSpPr txBox="1"/>
          <p:nvPr/>
        </p:nvSpPr>
        <p:spPr>
          <a:xfrm>
            <a:off x="3644315" y="1002214"/>
            <a:ext cx="1791781" cy="338554"/>
          </a:xfrm>
          <a:prstGeom prst="rect">
            <a:avLst/>
          </a:prstGeom>
          <a:noFill/>
        </p:spPr>
        <p:txBody>
          <a:bodyPr wrap="square" rtlCol="0">
            <a:spAutoFit/>
          </a:bodyPr>
          <a:lstStyle/>
          <a:p>
            <a:pPr algn="ctr"/>
            <a:r>
              <a:rPr lang="en-AU" sz="1600" b="1" dirty="0" smtClean="0">
                <a:latin typeface="Helvetica" panose="020B0604020202020204" pitchFamily="34" charset="0"/>
                <a:cs typeface="Helvetica" panose="020B0604020202020204" pitchFamily="34" charset="0"/>
              </a:rPr>
              <a:t>2014</a:t>
            </a:r>
            <a:endParaRPr lang="en-AU" sz="1600" b="1" dirty="0">
              <a:latin typeface="Helvetica" panose="020B0604020202020204" pitchFamily="34" charset="0"/>
              <a:cs typeface="Helvetica" panose="020B0604020202020204" pitchFamily="34" charset="0"/>
            </a:endParaRPr>
          </a:p>
        </p:txBody>
      </p:sp>
      <p:sp>
        <p:nvSpPr>
          <p:cNvPr id="25" name="TextBox 24"/>
          <p:cNvSpPr txBox="1"/>
          <p:nvPr/>
        </p:nvSpPr>
        <p:spPr>
          <a:xfrm>
            <a:off x="3650316" y="4244685"/>
            <a:ext cx="1785780"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Pearl Croydon</a:t>
            </a:r>
          </a:p>
          <a:p>
            <a:pPr algn="ctr"/>
            <a:r>
              <a:rPr lang="en-AU" sz="1200" dirty="0" smtClean="0">
                <a:latin typeface="Helvetica" panose="020B0604020202020204" pitchFamily="34" charset="0"/>
                <a:cs typeface="Helvetica" panose="020B0604020202020204" pitchFamily="34" charset="0"/>
              </a:rPr>
              <a:t>(Amherst)</a:t>
            </a:r>
            <a:endParaRPr lang="en-AU" sz="1200" dirty="0">
              <a:latin typeface="Helvetica" panose="020B0604020202020204" pitchFamily="34" charset="0"/>
              <a:cs typeface="Helvetica" panose="020B0604020202020204" pitchFamily="34" charset="0"/>
            </a:endParaRPr>
          </a:p>
        </p:txBody>
      </p:sp>
      <p:sp>
        <p:nvSpPr>
          <p:cNvPr id="26" name="TextBox 25"/>
          <p:cNvSpPr txBox="1"/>
          <p:nvPr/>
        </p:nvSpPr>
        <p:spPr>
          <a:xfrm>
            <a:off x="5606025" y="1002214"/>
            <a:ext cx="1774287" cy="338554"/>
          </a:xfrm>
          <a:prstGeom prst="rect">
            <a:avLst/>
          </a:prstGeom>
          <a:noFill/>
        </p:spPr>
        <p:txBody>
          <a:bodyPr wrap="square" rtlCol="0">
            <a:spAutoFit/>
          </a:bodyPr>
          <a:lstStyle/>
          <a:p>
            <a:pPr algn="ctr"/>
            <a:r>
              <a:rPr lang="en-AU" sz="1600" b="1" dirty="0" smtClean="0">
                <a:latin typeface="Helvetica" panose="020B0604020202020204" pitchFamily="34" charset="0"/>
                <a:cs typeface="Helvetica" panose="020B0604020202020204" pitchFamily="34" charset="0"/>
              </a:rPr>
              <a:t>2015+</a:t>
            </a:r>
            <a:endParaRPr lang="en-AU" sz="1600" b="1" dirty="0">
              <a:latin typeface="Helvetica" panose="020B0604020202020204" pitchFamily="34" charset="0"/>
              <a:cs typeface="Helvetica" panose="020B0604020202020204" pitchFamily="34" charset="0"/>
            </a:endParaRPr>
          </a:p>
        </p:txBody>
      </p:sp>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3954" t="1" r="8861" b="34474"/>
          <a:stretch/>
        </p:blipFill>
        <p:spPr>
          <a:xfrm>
            <a:off x="1691680" y="4797152"/>
            <a:ext cx="1809541" cy="1152128"/>
          </a:xfrm>
          <a:prstGeom prst="rect">
            <a:avLst/>
          </a:prstGeom>
          <a:ln w="28575">
            <a:solidFill>
              <a:srgbClr val="FF0000"/>
            </a:solidFill>
          </a:ln>
        </p:spPr>
      </p:pic>
      <p:sp>
        <p:nvSpPr>
          <p:cNvPr id="28" name="TextBox 27"/>
          <p:cNvSpPr txBox="1"/>
          <p:nvPr/>
        </p:nvSpPr>
        <p:spPr>
          <a:xfrm>
            <a:off x="1691680" y="4232701"/>
            <a:ext cx="1812004"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Black Reef</a:t>
            </a:r>
          </a:p>
          <a:p>
            <a:pPr algn="ctr"/>
            <a:r>
              <a:rPr lang="en-AU" sz="1200" dirty="0" smtClean="0">
                <a:latin typeface="Helvetica" panose="020B0604020202020204" pitchFamily="34" charset="0"/>
                <a:cs typeface="Helvetica" panose="020B0604020202020204" pitchFamily="34" charset="0"/>
              </a:rPr>
              <a:t>(</a:t>
            </a:r>
            <a:r>
              <a:rPr lang="en-AU" sz="1200" dirty="0" err="1" smtClean="0">
                <a:latin typeface="Helvetica" panose="020B0604020202020204" pitchFamily="34" charset="0"/>
                <a:cs typeface="Helvetica" panose="020B0604020202020204" pitchFamily="34" charset="0"/>
              </a:rPr>
              <a:t>Wehla</a:t>
            </a:r>
            <a:r>
              <a:rPr lang="en-AU" sz="1200" dirty="0" smtClean="0">
                <a:latin typeface="Helvetica" panose="020B0604020202020204" pitchFamily="34" charset="0"/>
                <a:cs typeface="Helvetica" panose="020B0604020202020204" pitchFamily="34" charset="0"/>
              </a:rPr>
              <a:t>)</a:t>
            </a:r>
            <a:endParaRPr lang="en-AU" sz="1200" dirty="0">
              <a:latin typeface="Helvetica" panose="020B0604020202020204" pitchFamily="34" charset="0"/>
              <a:cs typeface="Helvetica" panose="020B0604020202020204" pitchFamily="34" charset="0"/>
            </a:endParaRPr>
          </a:p>
        </p:txBody>
      </p:sp>
      <p:pic>
        <p:nvPicPr>
          <p:cNvPr id="29" name="Picture 28"/>
          <p:cNvPicPr>
            <a:picLocks noChangeAspect="1"/>
          </p:cNvPicPr>
          <p:nvPr/>
        </p:nvPicPr>
        <p:blipFill rotWithShape="1">
          <a:blip r:embed="rId10" cstate="print">
            <a:extLst>
              <a:ext uri="{28A0092B-C50C-407E-A947-70E740481C1C}">
                <a14:useLocalDpi xmlns:a14="http://schemas.microsoft.com/office/drawing/2010/main" val="0"/>
              </a:ext>
            </a:extLst>
          </a:blip>
          <a:srcRect l="13713" t="8384" r="14679" b="30996"/>
          <a:stretch/>
        </p:blipFill>
        <p:spPr>
          <a:xfrm>
            <a:off x="3650316" y="3068960"/>
            <a:ext cx="1785780" cy="1163741"/>
          </a:xfrm>
          <a:prstGeom prst="rect">
            <a:avLst/>
          </a:prstGeom>
          <a:ln w="28575">
            <a:solidFill>
              <a:srgbClr val="FF0000"/>
            </a:solidFill>
          </a:ln>
        </p:spPr>
      </p:pic>
      <p:pic>
        <p:nvPicPr>
          <p:cNvPr id="30" name="Picture 29"/>
          <p:cNvPicPr>
            <a:picLocks noChangeAspect="1"/>
          </p:cNvPicPr>
          <p:nvPr/>
        </p:nvPicPr>
        <p:blipFill rotWithShape="1">
          <a:blip r:embed="rId11" cstate="print">
            <a:extLst>
              <a:ext uri="{28A0092B-C50C-407E-A947-70E740481C1C}">
                <a14:useLocalDpi xmlns:a14="http://schemas.microsoft.com/office/drawing/2010/main" val="0"/>
              </a:ext>
            </a:extLst>
          </a:blip>
          <a:srcRect t="4621" r="13965" b="12746"/>
          <a:stretch/>
        </p:blipFill>
        <p:spPr>
          <a:xfrm>
            <a:off x="3644315" y="4801442"/>
            <a:ext cx="1791781" cy="1147838"/>
          </a:xfrm>
          <a:prstGeom prst="rect">
            <a:avLst/>
          </a:prstGeom>
          <a:ln w="28575">
            <a:solidFill>
              <a:srgbClr val="FF0000"/>
            </a:solidFill>
          </a:ln>
        </p:spPr>
      </p:pic>
      <p:pic>
        <p:nvPicPr>
          <p:cNvPr id="31" name="Picture 30"/>
          <p:cNvPicPr>
            <a:picLocks noChangeAspect="1"/>
          </p:cNvPicPr>
          <p:nvPr/>
        </p:nvPicPr>
        <p:blipFill rotWithShape="1">
          <a:blip r:embed="rId12" cstate="print">
            <a:extLst>
              <a:ext uri="{28A0092B-C50C-407E-A947-70E740481C1C}">
                <a14:useLocalDpi xmlns:a14="http://schemas.microsoft.com/office/drawing/2010/main" val="0"/>
              </a:ext>
            </a:extLst>
          </a:blip>
          <a:srcRect l="13262" t="11407" b="14711"/>
          <a:stretch/>
        </p:blipFill>
        <p:spPr>
          <a:xfrm>
            <a:off x="5580112" y="3075168"/>
            <a:ext cx="1800200" cy="1145302"/>
          </a:xfrm>
          <a:prstGeom prst="rect">
            <a:avLst/>
          </a:prstGeom>
          <a:ln w="28575">
            <a:solidFill>
              <a:srgbClr val="FF0000"/>
            </a:solidFill>
          </a:ln>
        </p:spPr>
      </p:pic>
      <p:sp>
        <p:nvSpPr>
          <p:cNvPr id="32" name="TextBox 31"/>
          <p:cNvSpPr txBox="1"/>
          <p:nvPr/>
        </p:nvSpPr>
        <p:spPr>
          <a:xfrm>
            <a:off x="5580113" y="4221088"/>
            <a:ext cx="1800199"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Specimen Reef</a:t>
            </a:r>
          </a:p>
          <a:p>
            <a:pPr algn="ctr"/>
            <a:r>
              <a:rPr lang="en-AU" sz="1200" dirty="0" smtClean="0">
                <a:latin typeface="Helvetica" panose="020B0604020202020204" pitchFamily="34" charset="0"/>
                <a:cs typeface="Helvetica" panose="020B0604020202020204" pitchFamily="34" charset="0"/>
              </a:rPr>
              <a:t>(Dunolly)</a:t>
            </a:r>
            <a:endParaRPr lang="en-AU" sz="1200" dirty="0">
              <a:latin typeface="Helvetica" panose="020B0604020202020204" pitchFamily="34" charset="0"/>
              <a:cs typeface="Helvetica" panose="020B0604020202020204" pitchFamily="34" charset="0"/>
            </a:endParaRPr>
          </a:p>
        </p:txBody>
      </p:sp>
      <p:sp>
        <p:nvSpPr>
          <p:cNvPr id="33" name="TextBox 32"/>
          <p:cNvSpPr txBox="1"/>
          <p:nvPr/>
        </p:nvSpPr>
        <p:spPr>
          <a:xfrm>
            <a:off x="5292080" y="2492896"/>
            <a:ext cx="2366923" cy="492443"/>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Central Maldon Shear Zone</a:t>
            </a:r>
          </a:p>
          <a:p>
            <a:pPr algn="ctr"/>
            <a:r>
              <a:rPr lang="en-AU" sz="1200" dirty="0" smtClean="0">
                <a:latin typeface="Helvetica" panose="020B0604020202020204" pitchFamily="34" charset="0"/>
                <a:cs typeface="Helvetica" panose="020B0604020202020204" pitchFamily="34" charset="0"/>
              </a:rPr>
              <a:t>(Maldon)</a:t>
            </a:r>
            <a:endParaRPr lang="en-AU" sz="1200" dirty="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l="1082" t="15303" r="3814" b="4612"/>
          <a:stretch/>
        </p:blipFill>
        <p:spPr>
          <a:xfrm>
            <a:off x="5588265" y="1340768"/>
            <a:ext cx="1792047" cy="1163743"/>
          </a:xfrm>
          <a:prstGeom prst="rect">
            <a:avLst/>
          </a:prstGeom>
          <a:ln w="28575">
            <a:solidFill>
              <a:srgbClr val="FF0000"/>
            </a:solidFill>
          </a:ln>
        </p:spPr>
      </p:pic>
      <p:cxnSp>
        <p:nvCxnSpPr>
          <p:cNvPr id="37" name="Straight Connector 36"/>
          <p:cNvCxnSpPr>
            <a:stCxn id="23" idx="3"/>
            <a:endCxn id="23" idx="3"/>
          </p:cNvCxnSpPr>
          <p:nvPr/>
        </p:nvCxnSpPr>
        <p:spPr>
          <a:xfrm>
            <a:off x="3515487" y="364502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57" idx="0"/>
          </p:cNvCxnSpPr>
          <p:nvPr/>
        </p:nvCxnSpPr>
        <p:spPr>
          <a:xfrm>
            <a:off x="8324569" y="1893236"/>
            <a:ext cx="7695" cy="26890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7" idx="2"/>
          </p:cNvCxnSpPr>
          <p:nvPr/>
        </p:nvCxnSpPr>
        <p:spPr>
          <a:xfrm flipV="1">
            <a:off x="8332264" y="5156669"/>
            <a:ext cx="0" cy="239408"/>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524328" y="5456837"/>
            <a:ext cx="1584175" cy="707886"/>
          </a:xfrm>
          <a:prstGeom prst="rect">
            <a:avLst/>
          </a:prstGeom>
          <a:noFill/>
        </p:spPr>
        <p:txBody>
          <a:bodyPr wrap="square" rtlCol="0">
            <a:spAutoFit/>
          </a:bodyPr>
          <a:lstStyle/>
          <a:p>
            <a:pPr algn="ctr"/>
            <a:r>
              <a:rPr lang="en-AU" sz="1400" dirty="0" smtClean="0">
                <a:latin typeface="Helvetica" panose="020B0604020202020204" pitchFamily="34" charset="0"/>
                <a:cs typeface="Helvetica" panose="020B0604020202020204" pitchFamily="34" charset="0"/>
              </a:rPr>
              <a:t>Maldon Gold</a:t>
            </a:r>
          </a:p>
          <a:p>
            <a:pPr algn="ctr"/>
            <a:r>
              <a:rPr lang="en-AU" sz="1400" dirty="0" smtClean="0">
                <a:latin typeface="Helvetica" panose="020B0604020202020204" pitchFamily="34" charset="0"/>
                <a:cs typeface="Helvetica" panose="020B0604020202020204" pitchFamily="34" charset="0"/>
              </a:rPr>
              <a:t>Processing Plant</a:t>
            </a:r>
          </a:p>
          <a:p>
            <a:pPr algn="ctr"/>
            <a:r>
              <a:rPr lang="en-AU" sz="1200" dirty="0" smtClean="0">
                <a:latin typeface="Helvetica" panose="020B0604020202020204" pitchFamily="34" charset="0"/>
                <a:cs typeface="Helvetica" panose="020B0604020202020204" pitchFamily="34" charset="0"/>
              </a:rPr>
              <a:t>(Maldon)</a:t>
            </a:r>
            <a:endParaRPr lang="en-AU" sz="1200" dirty="0">
              <a:latin typeface="Helvetica" panose="020B0604020202020204" pitchFamily="34" charset="0"/>
              <a:cs typeface="Helvetica" panose="020B0604020202020204" pitchFamily="34" charset="0"/>
            </a:endParaRPr>
          </a:p>
        </p:txBody>
      </p:sp>
      <p:sp>
        <p:nvSpPr>
          <p:cNvPr id="70" name="TextBox 69"/>
          <p:cNvSpPr txBox="1"/>
          <p:nvPr/>
        </p:nvSpPr>
        <p:spPr>
          <a:xfrm>
            <a:off x="7659003" y="1198493"/>
            <a:ext cx="1305485" cy="646331"/>
          </a:xfrm>
          <a:prstGeom prst="rect">
            <a:avLst/>
          </a:prstGeom>
          <a:noFill/>
        </p:spPr>
        <p:txBody>
          <a:bodyPr wrap="square" rtlCol="0">
            <a:spAutoFit/>
          </a:bodyPr>
          <a:lstStyle/>
          <a:p>
            <a:pPr algn="ctr"/>
            <a:r>
              <a:rPr lang="en-AU" sz="3600" b="1" dirty="0" smtClean="0">
                <a:solidFill>
                  <a:srgbClr val="CC9900"/>
                </a:solidFill>
                <a:latin typeface="Helvetica" panose="020B0604020202020204" pitchFamily="34" charset="0"/>
                <a:cs typeface="Helvetica" panose="020B0604020202020204" pitchFamily="34" charset="0"/>
              </a:rPr>
              <a:t>$ $ $</a:t>
            </a:r>
            <a:endParaRPr lang="en-AU" sz="3600" b="1" dirty="0">
              <a:solidFill>
                <a:srgbClr val="CC99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84271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sp>
        <p:nvSpPr>
          <p:cNvPr id="17" name="Rectangle 16"/>
          <p:cNvSpPr/>
          <p:nvPr/>
        </p:nvSpPr>
        <p:spPr>
          <a:xfrm>
            <a:off x="0" y="1772816"/>
            <a:ext cx="9144000" cy="400110"/>
          </a:xfrm>
          <a:prstGeom prst="rect">
            <a:avLst/>
          </a:prstGeom>
        </p:spPr>
        <p:txBody>
          <a:bodyPr wrap="square">
            <a:spAutoFit/>
          </a:bodyPr>
          <a:lstStyle/>
          <a:p>
            <a:pPr algn="ct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Inferred Resource: 473,000 tonnes grading 12.0 g/t Au for 182,000 ounces</a:t>
            </a:r>
            <a:r>
              <a:rPr lang="en-AU"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1</a:t>
            </a:r>
          </a:p>
        </p:txBody>
      </p:sp>
      <p:sp>
        <p:nvSpPr>
          <p:cNvPr id="16" name="TextBox 15"/>
          <p:cNvSpPr txBox="1"/>
          <p:nvPr/>
        </p:nvSpPr>
        <p:spPr>
          <a:xfrm>
            <a:off x="0" y="1124744"/>
            <a:ext cx="9144000" cy="584775"/>
          </a:xfrm>
          <a:prstGeom prst="rect">
            <a:avLst/>
          </a:prstGeom>
          <a:noFill/>
        </p:spPr>
        <p:txBody>
          <a:bodyPr wrap="square" rtlCol="0">
            <a:spAutoFit/>
          </a:bodyPr>
          <a:lstStyle/>
          <a:p>
            <a:pPr algn="ctr"/>
            <a:r>
              <a:rPr lang="en-AU" sz="3200" b="1" dirty="0" smtClean="0">
                <a:latin typeface="Helvetica" pitchFamily="34" charset="0"/>
                <a:cs typeface="Helvetica" pitchFamily="34" charset="0"/>
              </a:rPr>
              <a:t>ALLIANCE SOUTH - MALDON</a:t>
            </a:r>
          </a:p>
        </p:txBody>
      </p:sp>
      <p:sp>
        <p:nvSpPr>
          <p:cNvPr id="13" name="TextBox 12"/>
          <p:cNvSpPr txBox="1"/>
          <p:nvPr/>
        </p:nvSpPr>
        <p:spPr>
          <a:xfrm>
            <a:off x="231433" y="6453336"/>
            <a:ext cx="3044423" cy="246221"/>
          </a:xfrm>
          <a:prstGeom prst="rect">
            <a:avLst/>
          </a:prstGeom>
          <a:noFill/>
        </p:spPr>
        <p:txBody>
          <a:bodyPr wrap="none" rtlCol="0">
            <a:spAutoFit/>
          </a:bodyPr>
          <a:lstStyle/>
          <a:p>
            <a:r>
              <a:rPr lang="en-US" sz="1000" b="1" i="1" dirty="0" smtClean="0">
                <a:solidFill>
                  <a:schemeClr val="bg1"/>
                </a:solidFill>
                <a:latin typeface="Helvetica" pitchFamily="34" charset="0"/>
                <a:cs typeface="Helvetica" pitchFamily="34" charset="0"/>
              </a:rPr>
              <a:t>1: Refer to slide 45 – JORC Resource Inventory</a:t>
            </a:r>
            <a:endParaRPr lang="en-US" sz="1000" b="1" i="1" dirty="0">
              <a:solidFill>
                <a:schemeClr val="bg1"/>
              </a:solidFill>
              <a:latin typeface="Helvetica" pitchFamily="34" charset="0"/>
              <a:cs typeface="Helvetica" pitchFamily="34" charset="0"/>
            </a:endParaRPr>
          </a:p>
        </p:txBody>
      </p:sp>
      <p:pic>
        <p:nvPicPr>
          <p:cNvPr id="15" name="Picture 14"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20" name="TextBox 19"/>
          <p:cNvSpPr txBox="1"/>
          <p:nvPr/>
        </p:nvSpPr>
        <p:spPr>
          <a:xfrm>
            <a:off x="179512" y="188640"/>
            <a:ext cx="4309193"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Deposit</a:t>
            </a:r>
            <a:endParaRPr lang="en-US" sz="3200" dirty="0">
              <a:latin typeface="Helvetica" pitchFamily="34" charset="0"/>
              <a:cs typeface="Helvetica" pitchFamily="34" charset="0"/>
            </a:endParaRPr>
          </a:p>
        </p:txBody>
      </p:sp>
      <p:sp>
        <p:nvSpPr>
          <p:cNvPr id="21"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15</a:t>
            </a:fld>
            <a:endParaRPr lang="en-AU" b="1" dirty="0">
              <a:solidFill>
                <a:schemeClr val="tx1">
                  <a:lumMod val="75000"/>
                  <a:lumOff val="25000"/>
                </a:schemeClr>
              </a:solidFill>
              <a:latin typeface="OCR A Extended" pitchFamily="50" charset="0"/>
              <a:cs typeface="Helvetica"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0950" b="31409"/>
          <a:stretch/>
        </p:blipFill>
        <p:spPr>
          <a:xfrm>
            <a:off x="0" y="2348880"/>
            <a:ext cx="9149585" cy="3955386"/>
          </a:xfrm>
          <a:prstGeom prst="rect">
            <a:avLst/>
          </a:prstGeom>
        </p:spPr>
      </p:pic>
      <p:sp>
        <p:nvSpPr>
          <p:cNvPr id="28" name="TextBox 27"/>
          <p:cNvSpPr txBox="1"/>
          <p:nvPr/>
        </p:nvSpPr>
        <p:spPr>
          <a:xfrm>
            <a:off x="0" y="6029794"/>
            <a:ext cx="1875058" cy="276999"/>
          </a:xfrm>
          <a:prstGeom prst="rect">
            <a:avLst/>
          </a:prstGeom>
          <a:noFill/>
        </p:spPr>
        <p:txBody>
          <a:bodyPr wrap="square" rtlCol="0">
            <a:spAutoFit/>
          </a:bodyPr>
          <a:lstStyle/>
          <a:p>
            <a:r>
              <a:rPr lang="en-US" sz="1200" b="1" i="1" dirty="0" smtClean="0">
                <a:solidFill>
                  <a:schemeClr val="bg1"/>
                </a:solidFill>
                <a:effectLst>
                  <a:outerShdw blurRad="38100" dist="38100" dir="2700000" algn="tl">
                    <a:srgbClr val="000000">
                      <a:alpha val="43137"/>
                    </a:srgbClr>
                  </a:outerShdw>
                </a:effectLst>
                <a:latin typeface="Helvetica" pitchFamily="34" charset="0"/>
                <a:cs typeface="Helvetica" pitchFamily="34" charset="0"/>
              </a:rPr>
              <a:t>Union Hill Mine Site</a:t>
            </a:r>
            <a:endParaRPr lang="en-US" sz="1200" b="1" i="1" dirty="0">
              <a:solidFill>
                <a:schemeClr val="bg1"/>
              </a:solidFill>
              <a:effectLst>
                <a:outerShdw blurRad="38100" dist="38100" dir="2700000" algn="tl">
                  <a:srgbClr val="000000">
                    <a:alpha val="43137"/>
                  </a:srgbClr>
                </a:outerShdw>
              </a:effectLst>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tem8 Maldon.jpg"/>
          <p:cNvPicPr>
            <a:picLocks noChangeAspect="1"/>
          </p:cNvPicPr>
          <p:nvPr/>
        </p:nvPicPr>
        <p:blipFill>
          <a:blip r:embed="rId3" cstate="print"/>
          <a:stretch>
            <a:fillRect/>
          </a:stretch>
        </p:blipFill>
        <p:spPr>
          <a:xfrm>
            <a:off x="3923928" y="836712"/>
            <a:ext cx="5220072" cy="5480530"/>
          </a:xfrm>
          <a:prstGeom prst="rect">
            <a:avLst/>
          </a:prstGeom>
        </p:spPr>
      </p:pic>
      <p:sp>
        <p:nvSpPr>
          <p:cNvPr id="15" name="TextBox 14"/>
          <p:cNvSpPr txBox="1"/>
          <p:nvPr/>
        </p:nvSpPr>
        <p:spPr>
          <a:xfrm>
            <a:off x="179512" y="1052736"/>
            <a:ext cx="3637638" cy="2693045"/>
          </a:xfrm>
          <a:prstGeom prst="rect">
            <a:avLst/>
          </a:prstGeom>
          <a:noFill/>
        </p:spPr>
        <p:txBody>
          <a:bodyPr wrap="square" rtlCol="0">
            <a:spAutoFit/>
          </a:bodyPr>
          <a:lstStyle/>
          <a:p>
            <a:pPr>
              <a:spcAft>
                <a:spcPts val="300"/>
              </a:spcAft>
            </a:pPr>
            <a:r>
              <a:rPr lang="en-A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Historic Production</a:t>
            </a:r>
          </a:p>
          <a:p>
            <a:pPr>
              <a:spcAft>
                <a:spcPts val="300"/>
              </a:spcAft>
            </a:pPr>
            <a:r>
              <a:rPr lang="en-A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1854 – 1920</a:t>
            </a:r>
          </a:p>
          <a:p>
            <a:pPr>
              <a:spcAft>
                <a:spcPts val="1200"/>
              </a:spcAft>
            </a:pPr>
            <a:r>
              <a:rPr lang="en-A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1.47 million ounces</a:t>
            </a:r>
          </a:p>
          <a:p>
            <a:pPr>
              <a:spcAft>
                <a:spcPts val="600"/>
              </a:spcAft>
              <a:buBlip>
                <a:blip r:embed="rId4"/>
              </a:buBlip>
            </a:pPr>
            <a:r>
              <a:rPr lang="en-AU" sz="1600" dirty="0" smtClean="0">
                <a:latin typeface="Helvetica" pitchFamily="34" charset="0"/>
                <a:cs typeface="Helvetica" pitchFamily="34" charset="0"/>
              </a:rPr>
              <a:t>   Nuggetty Reef: 301,000 oz</a:t>
            </a:r>
          </a:p>
          <a:p>
            <a:pPr>
              <a:spcAft>
                <a:spcPts val="600"/>
              </a:spcAft>
              <a:buBlip>
                <a:blip r:embed="rId4"/>
              </a:buBlip>
            </a:pPr>
            <a:r>
              <a:rPr lang="en-AU" sz="1600" dirty="0" smtClean="0">
                <a:latin typeface="Helvetica" pitchFamily="34" charset="0"/>
                <a:cs typeface="Helvetica" pitchFamily="34" charset="0"/>
              </a:rPr>
              <a:t>   Eaglehawk Reef: 491,000 oz</a:t>
            </a:r>
          </a:p>
          <a:p>
            <a:pPr>
              <a:spcAft>
                <a:spcPts val="600"/>
              </a:spcAft>
              <a:buBlip>
                <a:blip r:embed="rId4"/>
              </a:buBlip>
            </a:pPr>
            <a:r>
              <a:rPr lang="en-AU" sz="1600" dirty="0" smtClean="0">
                <a:latin typeface="Helvetica" pitchFamily="34" charset="0"/>
                <a:cs typeface="Helvetica" pitchFamily="34" charset="0"/>
              </a:rPr>
              <a:t>   Beehive Reef: 250,000 oz</a:t>
            </a:r>
          </a:p>
          <a:p>
            <a:pPr>
              <a:spcAft>
                <a:spcPts val="600"/>
              </a:spcAft>
              <a:buBlip>
                <a:blip r:embed="rId4"/>
              </a:buBlip>
            </a:pPr>
            <a:r>
              <a:rPr lang="en-AU" sz="1600" dirty="0" smtClean="0">
                <a:latin typeface="Helvetica" pitchFamily="34" charset="0"/>
                <a:cs typeface="Helvetica" pitchFamily="34" charset="0"/>
              </a:rPr>
              <a:t>   German Reef: 277,000 oz</a:t>
            </a:r>
          </a:p>
          <a:p>
            <a:pPr>
              <a:spcAft>
                <a:spcPts val="600"/>
              </a:spcAft>
              <a:buBlip>
                <a:blip r:embed="rId4"/>
              </a:buBlip>
            </a:pPr>
            <a:r>
              <a:rPr lang="en-AU" sz="1600" dirty="0" smtClean="0">
                <a:latin typeface="Helvetica" pitchFamily="34" charset="0"/>
                <a:cs typeface="Helvetica" pitchFamily="34" charset="0"/>
              </a:rPr>
              <a:t>   Victoria &amp; Derby Reef: 150,000 oz</a:t>
            </a:r>
          </a:p>
        </p:txBody>
      </p:sp>
      <p:pic>
        <p:nvPicPr>
          <p:cNvPr id="10" name="Picture 9"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6"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16</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5216493" cy="584775"/>
          </a:xfrm>
          <a:prstGeom prst="rect">
            <a:avLst/>
          </a:prstGeom>
          <a:noFill/>
        </p:spPr>
        <p:txBody>
          <a:bodyPr wrap="none" rtlCol="0">
            <a:spAutoFit/>
          </a:bodyPr>
          <a:lstStyle/>
          <a:p>
            <a:r>
              <a:rPr lang="en-US" sz="3200" dirty="0" smtClean="0">
                <a:latin typeface="Helvetica" pitchFamily="34" charset="0"/>
                <a:cs typeface="Helvetica" pitchFamily="34" charset="0"/>
              </a:rPr>
              <a:t>Central </a:t>
            </a:r>
            <a:r>
              <a:rPr lang="en-US" sz="3200" dirty="0" err="1" smtClean="0">
                <a:latin typeface="Helvetica" pitchFamily="34" charset="0"/>
                <a:cs typeface="Helvetica" pitchFamily="34" charset="0"/>
              </a:rPr>
              <a:t>Maldon</a:t>
            </a:r>
            <a:r>
              <a:rPr lang="en-US" sz="3200" dirty="0" smtClean="0">
                <a:latin typeface="Helvetica" pitchFamily="34" charset="0"/>
                <a:cs typeface="Helvetica" pitchFamily="34" charset="0"/>
              </a:rPr>
              <a:t> Shear Zone</a:t>
            </a:r>
            <a:endParaRPr lang="en-US" sz="3200" dirty="0">
              <a:latin typeface="Helvetica" pitchFamily="34" charset="0"/>
              <a:cs typeface="Helvetica" pitchFamily="34" charset="0"/>
            </a:endParaRPr>
          </a:p>
        </p:txBody>
      </p:sp>
      <p:sp>
        <p:nvSpPr>
          <p:cNvPr id="13" name="TextBox 12"/>
          <p:cNvSpPr txBox="1"/>
          <p:nvPr/>
        </p:nvSpPr>
        <p:spPr>
          <a:xfrm>
            <a:off x="296901" y="6453336"/>
            <a:ext cx="2635658" cy="246221"/>
          </a:xfrm>
          <a:prstGeom prst="rect">
            <a:avLst/>
          </a:prstGeom>
          <a:noFill/>
        </p:spPr>
        <p:txBody>
          <a:bodyPr wrap="none" rtlCol="0">
            <a:spAutoFit/>
          </a:bodyPr>
          <a:lstStyle/>
          <a:p>
            <a:r>
              <a:rPr lang="en-US" sz="1000" b="1" i="1" dirty="0" smtClean="0">
                <a:solidFill>
                  <a:schemeClr val="bg1"/>
                </a:solidFill>
                <a:latin typeface="Helvetica" pitchFamily="34" charset="0"/>
                <a:cs typeface="Helvetica" pitchFamily="34" charset="0"/>
              </a:rPr>
              <a:t>Photo: Alliance Shaft  (</a:t>
            </a:r>
            <a:r>
              <a:rPr lang="en-US" sz="1000" b="1" i="1" dirty="0" err="1" smtClean="0">
                <a:solidFill>
                  <a:schemeClr val="bg1"/>
                </a:solidFill>
                <a:latin typeface="Helvetica" pitchFamily="34" charset="0"/>
                <a:cs typeface="Helvetica" pitchFamily="34" charset="0"/>
              </a:rPr>
              <a:t>Eaglehawk</a:t>
            </a:r>
            <a:r>
              <a:rPr lang="en-US" sz="1000" b="1" i="1" dirty="0" smtClean="0">
                <a:solidFill>
                  <a:schemeClr val="bg1"/>
                </a:solidFill>
                <a:latin typeface="Helvetica" pitchFamily="34" charset="0"/>
                <a:cs typeface="Helvetica" pitchFamily="34" charset="0"/>
              </a:rPr>
              <a:t> Reef)</a:t>
            </a:r>
            <a:endParaRPr lang="en-US" sz="1000" b="1" i="1" dirty="0">
              <a:solidFill>
                <a:schemeClr val="bg1"/>
              </a:solidFill>
              <a:latin typeface="Helvetica" pitchFamily="34" charset="0"/>
              <a:cs typeface="Helvetica" pitchFamily="34" charset="0"/>
            </a:endParaRPr>
          </a:p>
        </p:txBody>
      </p:sp>
      <p:sp>
        <p:nvSpPr>
          <p:cNvPr id="11" name="Oval 10"/>
          <p:cNvSpPr/>
          <p:nvPr/>
        </p:nvSpPr>
        <p:spPr>
          <a:xfrm>
            <a:off x="6012160" y="4581128"/>
            <a:ext cx="14401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544280" y="4437112"/>
            <a:ext cx="777777" cy="633443"/>
          </a:xfrm>
          <a:prstGeom prst="rect">
            <a:avLst/>
          </a:prstGeom>
          <a:noFill/>
        </p:spPr>
        <p:txBody>
          <a:bodyPr wrap="none" rtlCol="0">
            <a:spAutoFit/>
          </a:bodyPr>
          <a:lstStyle/>
          <a:p>
            <a:pPr algn="ctr">
              <a:lnSpc>
                <a:spcPts val="1400"/>
              </a:lnSpc>
            </a:pPr>
            <a:r>
              <a:rPr lang="en-US" sz="1400" b="1" dirty="0" smtClean="0">
                <a:solidFill>
                  <a:srgbClr val="FF0000"/>
                </a:solidFill>
              </a:rPr>
              <a:t>Alliance</a:t>
            </a:r>
          </a:p>
          <a:p>
            <a:pPr algn="ctr">
              <a:lnSpc>
                <a:spcPts val="1400"/>
              </a:lnSpc>
            </a:pPr>
            <a:r>
              <a:rPr lang="en-US" sz="1400" b="1" dirty="0" smtClean="0">
                <a:solidFill>
                  <a:srgbClr val="FF0000"/>
                </a:solidFill>
              </a:rPr>
              <a:t>South</a:t>
            </a:r>
          </a:p>
          <a:p>
            <a:pPr algn="ctr">
              <a:lnSpc>
                <a:spcPts val="1400"/>
              </a:lnSpc>
            </a:pPr>
            <a:r>
              <a:rPr lang="en-US" sz="1400" b="1" dirty="0" smtClean="0">
                <a:solidFill>
                  <a:srgbClr val="FF0000"/>
                </a:solidFill>
              </a:rPr>
              <a:t>Deposit</a:t>
            </a:r>
            <a:endParaRPr lang="en-US" sz="1400" b="1" dirty="0">
              <a:solidFill>
                <a:srgbClr val="FF0000"/>
              </a:solidFill>
            </a:endParaRPr>
          </a:p>
        </p:txBody>
      </p:sp>
      <p:cxnSp>
        <p:nvCxnSpPr>
          <p:cNvPr id="21" name="Straight Arrow Connector 20"/>
          <p:cNvCxnSpPr/>
          <p:nvPr/>
        </p:nvCxnSpPr>
        <p:spPr>
          <a:xfrm flipH="1">
            <a:off x="6228184" y="4725144"/>
            <a:ext cx="432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652120" y="4941168"/>
            <a:ext cx="504056" cy="72008"/>
          </a:xfrm>
          <a:prstGeom prst="straightConnector1">
            <a:avLst/>
          </a:prstGeom>
          <a:ln>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87772" y="4982979"/>
            <a:ext cx="484428" cy="246221"/>
          </a:xfrm>
          <a:prstGeom prst="rect">
            <a:avLst/>
          </a:prstGeom>
          <a:noFill/>
        </p:spPr>
        <p:txBody>
          <a:bodyPr wrap="none" rtlCol="0">
            <a:spAutoFit/>
          </a:bodyPr>
          <a:lstStyle/>
          <a:p>
            <a:r>
              <a:rPr lang="en-US" sz="1000" dirty="0" smtClean="0">
                <a:solidFill>
                  <a:srgbClr val="0000FF"/>
                </a:solidFill>
              </a:rPr>
              <a:t>400m</a:t>
            </a:r>
            <a:endParaRPr lang="en-US" sz="1000" dirty="0">
              <a:solidFill>
                <a:srgbClr val="0000FF"/>
              </a:solidFill>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5685" r="6500" b="2604"/>
          <a:stretch/>
        </p:blipFill>
        <p:spPr>
          <a:xfrm>
            <a:off x="251520" y="3656124"/>
            <a:ext cx="3528392" cy="2766097"/>
          </a:xfrm>
          <a:prstGeom prst="rect">
            <a:avLst/>
          </a:prstGeom>
        </p:spPr>
      </p:pic>
    </p:spTree>
    <p:extLst>
      <p:ext uri="{BB962C8B-B14F-4D97-AF65-F5344CB8AC3E}">
        <p14:creationId xmlns:p14="http://schemas.microsoft.com/office/powerpoint/2010/main" val="3707120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17</a:t>
            </a:fld>
            <a:endParaRPr lang="en-AU" b="1" dirty="0">
              <a:solidFill>
                <a:schemeClr val="tx1">
                  <a:lumMod val="75000"/>
                  <a:lumOff val="25000"/>
                </a:schemeClr>
              </a:solidFill>
              <a:latin typeface="OCR A Extended" pitchFamily="50" charset="0"/>
              <a:cs typeface="Helvetica" pitchFamily="34" charset="0"/>
            </a:endParaRPr>
          </a:p>
        </p:txBody>
      </p:sp>
      <p:pic>
        <p:nvPicPr>
          <p:cNvPr id="12" name="Picture 17"/>
          <p:cNvPicPr>
            <a:picLocks noChangeAspect="1" noChangeArrowheads="1"/>
          </p:cNvPicPr>
          <p:nvPr/>
        </p:nvPicPr>
        <p:blipFill rotWithShape="1">
          <a:blip r:embed="rId4">
            <a:extLst>
              <a:ext uri="{28A0092B-C50C-407E-A947-70E740481C1C}">
                <a14:useLocalDpi xmlns:a14="http://schemas.microsoft.com/office/drawing/2010/main" val="0"/>
              </a:ext>
            </a:extLst>
          </a:blip>
          <a:srcRect t="3140"/>
          <a:stretch/>
        </p:blipFill>
        <p:spPr bwMode="auto">
          <a:xfrm>
            <a:off x="432048" y="980728"/>
            <a:ext cx="1920487" cy="506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4" name="TextBox 13"/>
          <p:cNvSpPr txBox="1"/>
          <p:nvPr/>
        </p:nvSpPr>
        <p:spPr>
          <a:xfrm>
            <a:off x="179512" y="188640"/>
            <a:ext cx="3578224" cy="584775"/>
          </a:xfrm>
          <a:prstGeom prst="rect">
            <a:avLst/>
          </a:prstGeom>
          <a:noFill/>
        </p:spPr>
        <p:txBody>
          <a:bodyPr wrap="none" rtlCol="0">
            <a:spAutoFit/>
          </a:bodyPr>
          <a:lstStyle/>
          <a:p>
            <a:r>
              <a:rPr lang="en-US" sz="3200" dirty="0" smtClean="0">
                <a:latin typeface="Helvetica" pitchFamily="34" charset="0"/>
                <a:cs typeface="Helvetica" pitchFamily="34" charset="0"/>
              </a:rPr>
              <a:t>Structural Controls</a:t>
            </a:r>
            <a:endParaRPr lang="en-US" sz="3200" dirty="0">
              <a:latin typeface="Helvetica" pitchFamily="34" charset="0"/>
              <a:cs typeface="Helvetica" pitchFamily="34" charset="0"/>
            </a:endParaRPr>
          </a:p>
        </p:txBody>
      </p:sp>
      <p:sp>
        <p:nvSpPr>
          <p:cNvPr id="6" name="TextBox 5"/>
          <p:cNvSpPr txBox="1"/>
          <p:nvPr/>
        </p:nvSpPr>
        <p:spPr>
          <a:xfrm>
            <a:off x="467544" y="6021124"/>
            <a:ext cx="1877437" cy="369332"/>
          </a:xfrm>
          <a:prstGeom prst="rect">
            <a:avLst/>
          </a:prstGeom>
          <a:noFill/>
        </p:spPr>
        <p:txBody>
          <a:bodyPr wrap="none" rtlCol="0">
            <a:spAutoFit/>
          </a:bodyPr>
          <a:lstStyle/>
          <a:p>
            <a:r>
              <a:rPr lang="en-AU" b="1" dirty="0" smtClean="0">
                <a:solidFill>
                  <a:srgbClr val="FF0000"/>
                </a:solidFill>
                <a:latin typeface="Helvetica" pitchFamily="34" charset="0"/>
                <a:cs typeface="Helvetica" pitchFamily="34" charset="0"/>
              </a:rPr>
              <a:t>Cross - Section</a:t>
            </a:r>
            <a:endParaRPr lang="en-AU" b="1" dirty="0">
              <a:solidFill>
                <a:srgbClr val="FF0000"/>
              </a:solidFill>
              <a:latin typeface="Helvetica" pitchFamily="34" charset="0"/>
              <a:cs typeface="Helvetica" pitchFamily="34" charset="0"/>
            </a:endParaRPr>
          </a:p>
        </p:txBody>
      </p:sp>
      <p:sp>
        <p:nvSpPr>
          <p:cNvPr id="19" name="TextBox 18"/>
          <p:cNvSpPr txBox="1"/>
          <p:nvPr/>
        </p:nvSpPr>
        <p:spPr>
          <a:xfrm>
            <a:off x="6132269" y="6021288"/>
            <a:ext cx="671979" cy="369332"/>
          </a:xfrm>
          <a:prstGeom prst="rect">
            <a:avLst/>
          </a:prstGeom>
          <a:noFill/>
        </p:spPr>
        <p:txBody>
          <a:bodyPr wrap="none" rtlCol="0">
            <a:spAutoFit/>
          </a:bodyPr>
          <a:lstStyle/>
          <a:p>
            <a:r>
              <a:rPr lang="en-AU" b="1" dirty="0" smtClean="0">
                <a:solidFill>
                  <a:srgbClr val="FF0000"/>
                </a:solidFill>
                <a:latin typeface="Helvetica" pitchFamily="34" charset="0"/>
                <a:cs typeface="Helvetica" pitchFamily="34" charset="0"/>
              </a:rPr>
              <a:t>Plan</a:t>
            </a:r>
            <a:endParaRPr lang="en-AU" b="1" dirty="0">
              <a:solidFill>
                <a:srgbClr val="FF0000"/>
              </a:solidFill>
              <a:latin typeface="Helvetica" pitchFamily="34" charset="0"/>
              <a:cs typeface="Helvetica" pitchFamily="34" charset="0"/>
            </a:endParaRPr>
          </a:p>
        </p:txBody>
      </p:sp>
      <p:pic>
        <p:nvPicPr>
          <p:cNvPr id="2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599" t="2378" r="2510" b="1525"/>
          <a:stretch/>
        </p:blipFill>
        <p:spPr bwMode="auto">
          <a:xfrm>
            <a:off x="4139952" y="1196752"/>
            <a:ext cx="4680520" cy="488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06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3374642" cy="584775"/>
          </a:xfrm>
          <a:prstGeom prst="rect">
            <a:avLst/>
          </a:prstGeom>
          <a:noFill/>
        </p:spPr>
        <p:txBody>
          <a:bodyPr wrap="none" rtlCol="0">
            <a:spAutoFit/>
          </a:bodyPr>
          <a:lstStyle/>
          <a:p>
            <a:r>
              <a:rPr lang="en-US" sz="3200" dirty="0" smtClean="0">
                <a:latin typeface="Helvetica" pitchFamily="34" charset="0"/>
                <a:cs typeface="Helvetica" pitchFamily="34" charset="0"/>
              </a:rPr>
              <a:t>Discovery History</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18</a:t>
            </a:fld>
            <a:endParaRPr lang="en-AU" b="1" dirty="0">
              <a:solidFill>
                <a:schemeClr val="tx1">
                  <a:lumMod val="75000"/>
                  <a:lumOff val="25000"/>
                </a:schemeClr>
              </a:solidFill>
              <a:latin typeface="OCR A Extended" pitchFamily="50" charset="0"/>
              <a:cs typeface="Helvetica" pitchFamily="34" charset="0"/>
            </a:endParaRPr>
          </a:p>
        </p:txBody>
      </p:sp>
      <p:sp>
        <p:nvSpPr>
          <p:cNvPr id="8" name="Rectangle 7"/>
          <p:cNvSpPr/>
          <p:nvPr/>
        </p:nvSpPr>
        <p:spPr>
          <a:xfrm>
            <a:off x="395536" y="1121518"/>
            <a:ext cx="8748464" cy="5245026"/>
          </a:xfrm>
          <a:prstGeom prst="rect">
            <a:avLst/>
          </a:prstGeom>
        </p:spPr>
        <p:txBody>
          <a:bodyPr wrap="square">
            <a:spAutoFit/>
          </a:bodyPr>
          <a:lstStyle/>
          <a:p>
            <a:pPr>
              <a:spcAft>
                <a:spcPts val="300"/>
              </a:spcAft>
            </a:pPr>
            <a:r>
              <a:rPr lang="en-AU" b="1" dirty="0" smtClean="0">
                <a:solidFill>
                  <a:srgbClr val="FF0000"/>
                </a:solidFill>
                <a:latin typeface="Helvetica" pitchFamily="34" charset="0"/>
                <a:cs typeface="Helvetica" pitchFamily="34" charset="0"/>
              </a:rPr>
              <a:t>      2003</a:t>
            </a:r>
          </a:p>
          <a:p>
            <a:pPr>
              <a:spcAft>
                <a:spcPts val="4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3D modelling of historic mine workings commenced</a:t>
            </a:r>
          </a:p>
          <a:p>
            <a:pPr>
              <a:spcAft>
                <a:spcPts val="3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t>
            </a:r>
            <a:r>
              <a:rPr lang="en-AU" b="1" dirty="0" smtClean="0">
                <a:solidFill>
                  <a:srgbClr val="FF0000"/>
                </a:solidFill>
                <a:latin typeface="Helvetica" pitchFamily="34" charset="0"/>
                <a:cs typeface="Helvetica" pitchFamily="34" charset="0"/>
              </a:rPr>
              <a:t>2004</a:t>
            </a:r>
            <a:endParaRPr lang="en-AU" b="1" dirty="0">
              <a:solidFill>
                <a:srgbClr val="FF0000"/>
              </a:solidFill>
              <a:latin typeface="Helvetica" pitchFamily="34" charset="0"/>
              <a:cs typeface="Helvetica" pitchFamily="34" charset="0"/>
            </a:endParaRPr>
          </a:p>
          <a:p>
            <a:pPr>
              <a:spcAft>
                <a:spcPts val="300"/>
              </a:spcAft>
              <a:buBlip>
                <a:blip r:embed="rId5"/>
              </a:buBlip>
            </a:pPr>
            <a:r>
              <a:rPr lang="en-AU" sz="1600" dirty="0" smtClean="0">
                <a:latin typeface="Helvetica" pitchFamily="34" charset="0"/>
                <a:cs typeface="Helvetica" pitchFamily="34" charset="0"/>
              </a:rPr>
              <a:t>    Conceptual structural targeting</a:t>
            </a: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- 10 priority targets</a:t>
            </a:r>
          </a:p>
          <a:p>
            <a:pPr>
              <a:spcAft>
                <a:spcPts val="300"/>
              </a:spcAft>
              <a:buBlip>
                <a:blip r:embed="rId5"/>
              </a:buBlip>
            </a:pPr>
            <a:r>
              <a:rPr lang="en-AU" sz="1600" dirty="0" smtClean="0">
                <a:latin typeface="Helvetica" pitchFamily="34" charset="0"/>
                <a:cs typeface="Helvetica" pitchFamily="34" charset="0"/>
              </a:rPr>
              <a:t>    Diamond drilling commenced</a:t>
            </a:r>
          </a:p>
          <a:p>
            <a:pPr>
              <a:spcAft>
                <a:spcPts val="3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Immediate discovery of Alliance South - first hole</a:t>
            </a:r>
          </a:p>
          <a:p>
            <a:pPr>
              <a:spcAft>
                <a:spcPts val="6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t>
            </a:r>
            <a:r>
              <a:rPr lang="en-AU" sz="1600" dirty="0" smtClean="0">
                <a:solidFill>
                  <a:srgbClr val="FF0000"/>
                </a:solidFill>
                <a:latin typeface="Helvetica" pitchFamily="34" charset="0"/>
                <a:cs typeface="Helvetica" pitchFamily="34" charset="0"/>
              </a:rPr>
              <a:t>DDH89 - three visible gold intercepts</a:t>
            </a:r>
          </a:p>
          <a:p>
            <a:pPr>
              <a:spcAft>
                <a:spcPts val="300"/>
              </a:spcAft>
            </a:pPr>
            <a:r>
              <a:rPr lang="en-AU" b="1" dirty="0" smtClean="0">
                <a:solidFill>
                  <a:srgbClr val="FF0000"/>
                </a:solidFill>
                <a:latin typeface="Helvetica" pitchFamily="34" charset="0"/>
                <a:cs typeface="Helvetica" pitchFamily="34" charset="0"/>
              </a:rPr>
              <a:t>      2005</a:t>
            </a:r>
            <a:endParaRPr lang="en-AU" b="1" dirty="0" smtClean="0">
              <a:latin typeface="Helvetica" pitchFamily="34" charset="0"/>
              <a:cs typeface="Helvetica" pitchFamily="34" charset="0"/>
            </a:endParaRPr>
          </a:p>
          <a:p>
            <a:pPr>
              <a:spcAft>
                <a:spcPts val="300"/>
              </a:spcAft>
              <a:buBlip>
                <a:blip r:embed="rId5"/>
              </a:buBlip>
            </a:pPr>
            <a:r>
              <a:rPr lang="en-AU" sz="1600" dirty="0" smtClean="0">
                <a:latin typeface="Helvetica" pitchFamily="34" charset="0"/>
                <a:cs typeface="Helvetica" pitchFamily="34" charset="0"/>
              </a:rPr>
              <a:t>    32 diamond holes drilled for 8,487 metres</a:t>
            </a:r>
          </a:p>
          <a:p>
            <a:pPr>
              <a:spcAft>
                <a:spcPts val="3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Initial internal resource estimate</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Decision for bulk sample and mine design</a:t>
            </a:r>
            <a:endParaRPr lang="en-AU" sz="1600" dirty="0">
              <a:latin typeface="Helvetica" pitchFamily="34" charset="0"/>
              <a:cs typeface="Helvetica" pitchFamily="34" charset="0"/>
            </a:endParaRPr>
          </a:p>
          <a:p>
            <a:pPr>
              <a:spcAft>
                <a:spcPts val="300"/>
              </a:spcAft>
            </a:pPr>
            <a:r>
              <a:rPr lang="en-AU" b="1" dirty="0" smtClean="0">
                <a:solidFill>
                  <a:srgbClr val="FF0000"/>
                </a:solidFill>
                <a:latin typeface="Helvetica" pitchFamily="34" charset="0"/>
                <a:cs typeface="Helvetica" pitchFamily="34" charset="0"/>
              </a:rPr>
              <a:t>      2006</a:t>
            </a:r>
            <a:endParaRPr lang="en-AU" dirty="0" smtClean="0">
              <a:latin typeface="Helvetica" pitchFamily="34" charset="0"/>
              <a:cs typeface="Helvetica" pitchFamily="34" charset="0"/>
            </a:endParaRPr>
          </a:p>
          <a:p>
            <a:pPr marL="285750" indent="-285750">
              <a:spcAft>
                <a:spcPts val="600"/>
              </a:spcAft>
              <a:buBlip>
                <a:blip r:embed="rId5"/>
              </a:buBlip>
            </a:pPr>
            <a:r>
              <a:rPr lang="en-AU" sz="1600" dirty="0" smtClean="0">
                <a:latin typeface="Helvetica" pitchFamily="34" charset="0"/>
                <a:cs typeface="Helvetica" pitchFamily="34" charset="0"/>
              </a:rPr>
              <a:t> Exploration decline commenced</a:t>
            </a:r>
          </a:p>
          <a:p>
            <a:pPr>
              <a:spcAft>
                <a:spcPts val="300"/>
              </a:spcAft>
            </a:pPr>
            <a:r>
              <a:rPr lang="en-AU" b="1" dirty="0" smtClean="0">
                <a:solidFill>
                  <a:srgbClr val="FF0000"/>
                </a:solidFill>
                <a:latin typeface="Helvetica" pitchFamily="34" charset="0"/>
                <a:cs typeface="Helvetica" pitchFamily="34" charset="0"/>
              </a:rPr>
              <a:t>      2008</a:t>
            </a:r>
          </a:p>
          <a:p>
            <a:pPr marL="285750" indent="-285750">
              <a:spcAft>
                <a:spcPts val="600"/>
              </a:spcAft>
              <a:buBlip>
                <a:blip r:embed="rId5"/>
              </a:buBlip>
            </a:pPr>
            <a:r>
              <a:rPr lang="en-AU" sz="1600" dirty="0" smtClean="0">
                <a:latin typeface="Helvetica" pitchFamily="34" charset="0"/>
                <a:cs typeface="Helvetica" pitchFamily="34" charset="0"/>
              </a:rPr>
              <a:t> Moon’s Cross Course intersected - decline placed on care and maintenance</a:t>
            </a:r>
          </a:p>
          <a:p>
            <a:pPr>
              <a:spcAft>
                <a:spcPts val="300"/>
              </a:spcAft>
            </a:pPr>
            <a:r>
              <a:rPr lang="en-AU" b="1" dirty="0" smtClean="0">
                <a:solidFill>
                  <a:srgbClr val="FF0000"/>
                </a:solidFill>
                <a:latin typeface="Helvetica" pitchFamily="34" charset="0"/>
                <a:cs typeface="Helvetica" pitchFamily="34" charset="0"/>
              </a:rPr>
              <a:t>      2011</a:t>
            </a:r>
          </a:p>
          <a:p>
            <a:pPr marL="285750" indent="-285750">
              <a:spcAft>
                <a:spcPts val="600"/>
              </a:spcAft>
              <a:buBlip>
                <a:blip r:embed="rId5"/>
              </a:buBlip>
            </a:pPr>
            <a:r>
              <a:rPr lang="en-AU" sz="1600" dirty="0" smtClean="0">
                <a:latin typeface="Helvetica" pitchFamily="34" charset="0"/>
                <a:cs typeface="Helvetica" pitchFamily="34" charset="0"/>
              </a:rPr>
              <a:t> Octagonal Resources re-commences development of decline</a:t>
            </a:r>
          </a:p>
        </p:txBody>
      </p:sp>
      <p:pic>
        <p:nvPicPr>
          <p:cNvPr id="7" name="Picture 24" descr="Drill rig"/>
          <p:cNvPicPr>
            <a:picLocks noChangeAspect="1" noChangeArrowheads="1"/>
          </p:cNvPicPr>
          <p:nvPr/>
        </p:nvPicPr>
        <p:blipFill rotWithShape="1">
          <a:blip r:embed="rId6" cstate="print">
            <a:lum bright="12000"/>
            <a:extLst>
              <a:ext uri="{28A0092B-C50C-407E-A947-70E740481C1C}">
                <a14:useLocalDpi xmlns:a14="http://schemas.microsoft.com/office/drawing/2010/main" val="0"/>
              </a:ext>
            </a:extLst>
          </a:blip>
          <a:srcRect l="5671" r="12107" b="140"/>
          <a:stretch/>
        </p:blipFill>
        <p:spPr bwMode="auto">
          <a:xfrm>
            <a:off x="5586634" y="1628799"/>
            <a:ext cx="3557366" cy="324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10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19</a:t>
            </a:fld>
            <a:endParaRPr lang="en-AU" b="1" dirty="0">
              <a:solidFill>
                <a:schemeClr val="tx1">
                  <a:lumMod val="75000"/>
                  <a:lumOff val="25000"/>
                </a:schemeClr>
              </a:solidFill>
              <a:latin typeface="OCR A Extended" pitchFamily="50" charset="0"/>
              <a:cs typeface="Helvetica" pitchFamily="34" charset="0"/>
            </a:endParaRPr>
          </a:p>
        </p:txBody>
      </p:sp>
      <p:pic>
        <p:nvPicPr>
          <p:cNvPr id="11" name="Picture 9" descr="OW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80727"/>
            <a:ext cx="7594092" cy="5328593"/>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1"/>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3" name="TextBox 2"/>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14" name="TextBox 13"/>
          <p:cNvSpPr txBox="1"/>
          <p:nvPr/>
        </p:nvSpPr>
        <p:spPr>
          <a:xfrm>
            <a:off x="0" y="5939988"/>
            <a:ext cx="9144000" cy="369332"/>
          </a:xfrm>
          <a:prstGeom prst="rect">
            <a:avLst/>
          </a:prstGeom>
          <a:noFill/>
        </p:spPr>
        <p:txBody>
          <a:bodyPr wrap="square" rtlCol="0">
            <a:spAutoFit/>
          </a:bodyPr>
          <a:lstStyle/>
          <a:p>
            <a:pPr algn="ctr"/>
            <a:r>
              <a:rPr lang="en-AU" b="1" dirty="0" smtClean="0">
                <a:solidFill>
                  <a:srgbClr val="FF0000"/>
                </a:solidFill>
              </a:rPr>
              <a:t>Historic mine workings</a:t>
            </a:r>
            <a:endParaRPr lang="en-AU" b="1" dirty="0">
              <a:solidFill>
                <a:srgbClr val="FF0000"/>
              </a:solidFill>
            </a:endParaRPr>
          </a:p>
        </p:txBody>
      </p:sp>
    </p:spTree>
    <p:extLst>
      <p:ext uri="{BB962C8B-B14F-4D97-AF65-F5344CB8AC3E}">
        <p14:creationId xmlns:p14="http://schemas.microsoft.com/office/powerpoint/2010/main" val="2910747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1520" y="1412776"/>
            <a:ext cx="8640960" cy="4539704"/>
          </a:xfrm>
          <a:prstGeom prst="rect">
            <a:avLst/>
          </a:prstGeom>
          <a:noFill/>
        </p:spPr>
        <p:txBody>
          <a:bodyPr wrap="square" rtlCol="0">
            <a:spAutoFit/>
          </a:bodyPr>
          <a:lstStyle/>
          <a:p>
            <a:pPr algn="just">
              <a:spcAft>
                <a:spcPts val="600"/>
              </a:spcAft>
            </a:pPr>
            <a:r>
              <a:rPr lang="en-US" sz="1100" dirty="0" smtClean="0">
                <a:latin typeface="Helvetica" pitchFamily="34" charset="0"/>
                <a:cs typeface="Helvetica" pitchFamily="34" charset="0"/>
              </a:rPr>
              <a:t>Octagonal Resources Limited has prepared this presentation based on information available to it. No representation or warranty, express or implied, is made as to the fairness, accuracy, completeness or correctness of the information, opinions and conclusions contained in this presentation.</a:t>
            </a:r>
          </a:p>
          <a:p>
            <a:pPr algn="just">
              <a:spcAft>
                <a:spcPts val="600"/>
              </a:spcAft>
            </a:pPr>
            <a:r>
              <a:rPr lang="en-US" sz="1100" dirty="0" smtClean="0">
                <a:latin typeface="Helvetica" pitchFamily="34" charset="0"/>
                <a:cs typeface="Helvetica" pitchFamily="34" charset="0"/>
              </a:rPr>
              <a:t>All dollar terms expressed in this presentation are in Australian dollars unless otherwise stated.</a:t>
            </a:r>
          </a:p>
          <a:p>
            <a:pPr algn="just">
              <a:spcAft>
                <a:spcPts val="600"/>
              </a:spcAft>
            </a:pPr>
            <a:r>
              <a:rPr lang="en-US" sz="1100" dirty="0" smtClean="0">
                <a:latin typeface="Helvetica" pitchFamily="34" charset="0"/>
                <a:cs typeface="Helvetica" pitchFamily="34" charset="0"/>
              </a:rPr>
              <a:t>To the maximum extent permitted by law, none of Octagonal Resources Limited, its directors, employees or agents, advisers, nor any other person accepts any liability, including, without limitation, any liability arising from fault or negligence on the part of any of them or any other person, for any loss arising from the use of this presentation or its contents or otherwise arising in connection with it.</a:t>
            </a:r>
          </a:p>
          <a:p>
            <a:pPr algn="just">
              <a:spcAft>
                <a:spcPts val="600"/>
              </a:spcAft>
            </a:pPr>
            <a:r>
              <a:rPr lang="en-US" sz="1100" dirty="0" smtClean="0">
                <a:latin typeface="Helvetica" pitchFamily="34" charset="0"/>
                <a:cs typeface="Helvetica" pitchFamily="34" charset="0"/>
              </a:rPr>
              <a:t>This presentation is not an offer, invitation, solicitation or other recommendation with respect to the subscription for, purchase or sale of any security, and neither this presentation nor anything in it shall form the basis of any contract or commitment whatsoever. This presentation may contain forward looking statements that are subject to risk factors associated with gold exploration, mining and production businesses. It is believed that the expectations reflected in these statements are reasonable but they may be affected by a variety of variables and changes in underlying assumptions which could cause actual results or trends to differ materially, including but not limited to price fluctuations, actual demand, currency fluctuations, drilling and production results, reserve estimations, loss of market, industry competition, environmental risks, physical risks, legislative, fiscal and regulatory changes, economic and financial market conditions in various countries and regions, political risks, project delay or advancement, approvals and cost estimates.</a:t>
            </a:r>
          </a:p>
          <a:p>
            <a:pPr algn="just">
              <a:spcAft>
                <a:spcPts val="600"/>
              </a:spcAft>
            </a:pPr>
            <a:r>
              <a:rPr lang="en-US" sz="1100" dirty="0" smtClean="0">
                <a:latin typeface="Helvetica" pitchFamily="34" charset="0"/>
                <a:cs typeface="Helvetica" pitchFamily="34" charset="0"/>
              </a:rPr>
              <a:t>The information in this presentation that relates to mineral resources and exploration results are based on information compiled by </a:t>
            </a:r>
            <a:r>
              <a:rPr lang="en-US" sz="1100" dirty="0" err="1" smtClean="0">
                <a:latin typeface="Helvetica" pitchFamily="34" charset="0"/>
                <a:cs typeface="Helvetica" pitchFamily="34" charset="0"/>
              </a:rPr>
              <a:t>Mr</a:t>
            </a:r>
            <a:r>
              <a:rPr lang="en-US" sz="1100" dirty="0" smtClean="0">
                <a:latin typeface="Helvetica" pitchFamily="34" charset="0"/>
                <a:cs typeface="Helvetica" pitchFamily="34" charset="0"/>
              </a:rPr>
              <a:t> Anthony Gray who is a Member of the Australian Institute of Geoscientists. Any statement herein, direct or implied, as to a potential gold deposit is conceptual in nature and a reference to the targeted gold potential and not to any JORC compliant Mineral Resource. </a:t>
            </a:r>
            <a:r>
              <a:rPr lang="en-US" sz="1100" dirty="0" err="1" smtClean="0">
                <a:latin typeface="Helvetica" pitchFamily="34" charset="0"/>
                <a:cs typeface="Helvetica" pitchFamily="34" charset="0"/>
              </a:rPr>
              <a:t>Mr</a:t>
            </a:r>
            <a:r>
              <a:rPr lang="en-US" sz="1100" dirty="0" smtClean="0">
                <a:latin typeface="Helvetica" pitchFamily="34" charset="0"/>
                <a:cs typeface="Helvetica" pitchFamily="34" charset="0"/>
              </a:rPr>
              <a:t> Gray is a full time employee of Octagonal Resources Limited, and has sufficient experience which is relevant to the style of </a:t>
            </a:r>
            <a:r>
              <a:rPr lang="en-US" sz="1100" dirty="0" err="1" smtClean="0">
                <a:latin typeface="Helvetica" pitchFamily="34" charset="0"/>
                <a:cs typeface="Helvetica" pitchFamily="34" charset="0"/>
              </a:rPr>
              <a:t>mineralisation</a:t>
            </a:r>
            <a:r>
              <a:rPr lang="en-US" sz="1100" dirty="0" smtClean="0">
                <a:latin typeface="Helvetica" pitchFamily="34" charset="0"/>
                <a:cs typeface="Helvetica" pitchFamily="34" charset="0"/>
              </a:rPr>
              <a:t> under consideration to qualify as a Competent Person as defined in the 2004 edition of the JORC Code. </a:t>
            </a:r>
            <a:r>
              <a:rPr lang="en-US" sz="1100" dirty="0" err="1" smtClean="0">
                <a:latin typeface="Helvetica" pitchFamily="34" charset="0"/>
                <a:cs typeface="Helvetica" pitchFamily="34" charset="0"/>
              </a:rPr>
              <a:t>Mr</a:t>
            </a:r>
            <a:r>
              <a:rPr lang="en-US" sz="1100" dirty="0" smtClean="0">
                <a:latin typeface="Helvetica" pitchFamily="34" charset="0"/>
                <a:cs typeface="Helvetica" pitchFamily="34" charset="0"/>
              </a:rPr>
              <a:t> Gray has given his consent to the inclusion in this presentation of the matters based on the information in the form and context in which it appears.</a:t>
            </a:r>
          </a:p>
          <a:p>
            <a:pPr algn="just">
              <a:spcAft>
                <a:spcPts val="300"/>
              </a:spcAft>
            </a:pPr>
            <a:r>
              <a:rPr lang="en-US" sz="1100" dirty="0" smtClean="0">
                <a:latin typeface="Helvetica" pitchFamily="34" charset="0"/>
                <a:cs typeface="Helvetica" pitchFamily="34" charset="0"/>
              </a:rPr>
              <a:t>The information in this presentation that relates to exploration and production targets refers to targets that are conceptual in nature, where there has been insufficient exploration to define a Mineral Resource and it is uncertain if further exploration will result in the determination of a Mineral Resource.</a:t>
            </a:r>
            <a:endParaRPr lang="en-AU" sz="1100" dirty="0">
              <a:latin typeface="Helvetica" pitchFamily="34" charset="0"/>
              <a:cs typeface="Helvetica" pitchFamily="34" charset="0"/>
            </a:endParaRPr>
          </a:p>
        </p:txBody>
      </p:sp>
      <p:pic>
        <p:nvPicPr>
          <p:cNvPr id="11" name="Picture 10"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pic>
        <p:nvPicPr>
          <p:cNvPr id="12" name="Picture 11" descr="ORL bottom panel.jpg"/>
          <p:cNvPicPr>
            <a:picLocks noChangeAspect="1"/>
          </p:cNvPicPr>
          <p:nvPr/>
        </p:nvPicPr>
        <p:blipFill>
          <a:blip r:embed="rId4" cstate="print"/>
          <a:srcRect l="14451"/>
          <a:stretch>
            <a:fillRect/>
          </a:stretch>
        </p:blipFill>
        <p:spPr>
          <a:xfrm>
            <a:off x="0" y="6318693"/>
            <a:ext cx="9144000" cy="539307"/>
          </a:xfrm>
          <a:prstGeom prst="rect">
            <a:avLst/>
          </a:prstGeom>
        </p:spPr>
      </p:pic>
      <p:sp>
        <p:nvSpPr>
          <p:cNvPr id="14"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a:t>
            </a:fld>
            <a:endParaRPr lang="en-AU" b="1" dirty="0">
              <a:solidFill>
                <a:schemeClr val="tx1">
                  <a:lumMod val="75000"/>
                  <a:lumOff val="25000"/>
                </a:schemeClr>
              </a:solidFill>
              <a:latin typeface="OCR A Extended" pitchFamily="50" charset="0"/>
              <a:cs typeface="Helvetica" pitchFamily="34" charset="0"/>
            </a:endParaRPr>
          </a:p>
        </p:txBody>
      </p:sp>
      <p:sp>
        <p:nvSpPr>
          <p:cNvPr id="15" name="TextBox 14"/>
          <p:cNvSpPr txBox="1"/>
          <p:nvPr/>
        </p:nvSpPr>
        <p:spPr>
          <a:xfrm>
            <a:off x="179512" y="188640"/>
            <a:ext cx="2098651" cy="584775"/>
          </a:xfrm>
          <a:prstGeom prst="rect">
            <a:avLst/>
          </a:prstGeom>
          <a:noFill/>
        </p:spPr>
        <p:txBody>
          <a:bodyPr wrap="none" rtlCol="0">
            <a:spAutoFit/>
          </a:bodyPr>
          <a:lstStyle/>
          <a:p>
            <a:r>
              <a:rPr lang="en-US" sz="3200" dirty="0" smtClean="0">
                <a:latin typeface="Helvetica" pitchFamily="34" charset="0"/>
                <a:cs typeface="Helvetica" pitchFamily="34" charset="0"/>
              </a:rPr>
              <a:t>Disclaimer</a:t>
            </a:r>
            <a:endParaRPr lang="en-US" sz="3200" dirty="0">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20</a:t>
            </a:fld>
            <a:endParaRPr lang="en-AU" b="1" dirty="0">
              <a:solidFill>
                <a:schemeClr val="tx1">
                  <a:lumMod val="75000"/>
                  <a:lumOff val="25000"/>
                </a:schemeClr>
              </a:solidFill>
              <a:latin typeface="OCR A Extended" pitchFamily="50" charset="0"/>
              <a:cs typeface="Helvetica" pitchFamily="34" charset="0"/>
            </a:endParaRPr>
          </a:p>
        </p:txBody>
      </p:sp>
      <p:pic>
        <p:nvPicPr>
          <p:cNvPr id="11" name="Picture 7" descr="C:\Documents and Settings\micromine\Desktop\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93299"/>
            <a:ext cx="7594092" cy="531602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rot="18954354">
            <a:off x="4943369" y="3056620"/>
            <a:ext cx="1021440" cy="1069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5754674" y="2780928"/>
            <a:ext cx="1553630" cy="646331"/>
          </a:xfrm>
          <a:prstGeom prst="rect">
            <a:avLst/>
          </a:prstGeom>
          <a:noFill/>
        </p:spPr>
        <p:txBody>
          <a:bodyPr wrap="none" rtlCol="0">
            <a:spAutoFit/>
          </a:bodyPr>
          <a:lstStyle/>
          <a:p>
            <a:pPr algn="ctr"/>
            <a:r>
              <a:rPr lang="en-AU" b="1" dirty="0" smtClean="0">
                <a:solidFill>
                  <a:srgbClr val="FF0000"/>
                </a:solidFill>
              </a:rPr>
              <a:t>Alliance South</a:t>
            </a:r>
          </a:p>
          <a:p>
            <a:pPr algn="ctr"/>
            <a:r>
              <a:rPr lang="en-AU" b="1" dirty="0" smtClean="0">
                <a:solidFill>
                  <a:srgbClr val="FF0000"/>
                </a:solidFill>
              </a:rPr>
              <a:t>Target Area</a:t>
            </a:r>
            <a:endParaRPr lang="en-AU" b="1" dirty="0">
              <a:solidFill>
                <a:srgbClr val="FF0000"/>
              </a:solidFill>
            </a:endParaRPr>
          </a:p>
        </p:txBody>
      </p:sp>
      <p:sp>
        <p:nvSpPr>
          <p:cNvPr id="14" name="Up Arrow 13"/>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18" name="TextBox 17"/>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4" name="TextBox 3"/>
          <p:cNvSpPr txBox="1"/>
          <p:nvPr/>
        </p:nvSpPr>
        <p:spPr>
          <a:xfrm>
            <a:off x="0" y="5939988"/>
            <a:ext cx="9144000" cy="369332"/>
          </a:xfrm>
          <a:prstGeom prst="rect">
            <a:avLst/>
          </a:prstGeom>
          <a:noFill/>
        </p:spPr>
        <p:txBody>
          <a:bodyPr wrap="square" rtlCol="0">
            <a:spAutoFit/>
          </a:bodyPr>
          <a:lstStyle/>
          <a:p>
            <a:pPr algn="ctr"/>
            <a:r>
              <a:rPr lang="en-AU" b="1" dirty="0" smtClean="0">
                <a:solidFill>
                  <a:srgbClr val="FF0000"/>
                </a:solidFill>
              </a:rPr>
              <a:t>Drilling data &amp; topography</a:t>
            </a:r>
            <a:endParaRPr lang="en-AU" b="1" dirty="0">
              <a:solidFill>
                <a:srgbClr val="FF0000"/>
              </a:solidFill>
            </a:endParaRPr>
          </a:p>
        </p:txBody>
      </p:sp>
    </p:spTree>
    <p:extLst>
      <p:ext uri="{BB962C8B-B14F-4D97-AF65-F5344CB8AC3E}">
        <p14:creationId xmlns:p14="http://schemas.microsoft.com/office/powerpoint/2010/main" val="3426674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21</a:t>
            </a:fld>
            <a:endParaRPr lang="en-AU" b="1" dirty="0">
              <a:solidFill>
                <a:schemeClr val="tx1">
                  <a:lumMod val="75000"/>
                  <a:lumOff val="25000"/>
                </a:schemeClr>
              </a:solidFill>
              <a:latin typeface="OCR A Extended" pitchFamily="50" charset="0"/>
              <a:cs typeface="Helvetica" pitchFamily="34" charset="0"/>
            </a:endParaRPr>
          </a:p>
        </p:txBody>
      </p:sp>
      <p:pic>
        <p:nvPicPr>
          <p:cNvPr id="8" name="Picture 7" descr="C:\Documents and Settings\micromine\Desktop\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94847"/>
            <a:ext cx="7594092" cy="53144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18" name="Up Arrow 17"/>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19" name="TextBox 18"/>
          <p:cNvSpPr txBox="1"/>
          <p:nvPr/>
        </p:nvSpPr>
        <p:spPr>
          <a:xfrm>
            <a:off x="2290578" y="5939988"/>
            <a:ext cx="3390416" cy="369332"/>
          </a:xfrm>
          <a:prstGeom prst="rect">
            <a:avLst/>
          </a:prstGeom>
          <a:noFill/>
        </p:spPr>
        <p:txBody>
          <a:bodyPr wrap="none" rtlCol="0">
            <a:spAutoFit/>
          </a:bodyPr>
          <a:lstStyle/>
          <a:p>
            <a:pPr algn="ctr"/>
            <a:r>
              <a:rPr lang="en-AU" b="1" dirty="0" smtClean="0">
                <a:solidFill>
                  <a:srgbClr val="FF0000"/>
                </a:solidFill>
              </a:rPr>
              <a:t>Reefs &amp; historic mined ore shoots</a:t>
            </a:r>
            <a:endParaRPr lang="en-AU" b="1" dirty="0">
              <a:solidFill>
                <a:srgbClr val="FF0000"/>
              </a:solidFill>
            </a:endParaRPr>
          </a:p>
        </p:txBody>
      </p:sp>
      <p:cxnSp>
        <p:nvCxnSpPr>
          <p:cNvPr id="3" name="Straight Arrow Connector 2"/>
          <p:cNvCxnSpPr/>
          <p:nvPr/>
        </p:nvCxnSpPr>
        <p:spPr>
          <a:xfrm>
            <a:off x="2627784" y="1412776"/>
            <a:ext cx="5472608" cy="273630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16016" y="2348880"/>
            <a:ext cx="1344215" cy="369332"/>
          </a:xfrm>
          <a:prstGeom prst="rect">
            <a:avLst/>
          </a:prstGeom>
          <a:solidFill>
            <a:schemeClr val="bg1"/>
          </a:solidFill>
          <a:ln w="19050">
            <a:solidFill>
              <a:srgbClr val="FF0000"/>
            </a:solidFill>
          </a:ln>
        </p:spPr>
        <p:txBody>
          <a:bodyPr wrap="none" rtlCol="0">
            <a:spAutoFit/>
          </a:bodyPr>
          <a:lstStyle/>
          <a:p>
            <a:pPr algn="ctr"/>
            <a:r>
              <a:rPr lang="en-AU" dirty="0" smtClean="0">
                <a:solidFill>
                  <a:srgbClr val="FF0000"/>
                </a:solidFill>
              </a:rPr>
              <a:t>4 kilometres</a:t>
            </a:r>
            <a:endParaRPr lang="en-AU" dirty="0">
              <a:solidFill>
                <a:srgbClr val="FF0000"/>
              </a:solidFill>
            </a:endParaRPr>
          </a:p>
        </p:txBody>
      </p:sp>
      <p:sp>
        <p:nvSpPr>
          <p:cNvPr id="27" name="Rectangle 26"/>
          <p:cNvSpPr/>
          <p:nvPr/>
        </p:nvSpPr>
        <p:spPr>
          <a:xfrm>
            <a:off x="323528" y="3645024"/>
            <a:ext cx="360040"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683568" y="3568370"/>
            <a:ext cx="1627112" cy="369332"/>
          </a:xfrm>
          <a:prstGeom prst="rect">
            <a:avLst/>
          </a:prstGeom>
          <a:noFill/>
        </p:spPr>
        <p:txBody>
          <a:bodyPr wrap="none" rtlCol="0">
            <a:spAutoFit/>
          </a:bodyPr>
          <a:lstStyle/>
          <a:p>
            <a:r>
              <a:rPr lang="en-AU" dirty="0">
                <a:solidFill>
                  <a:schemeClr val="bg1"/>
                </a:solidFill>
              </a:rPr>
              <a:t>s</a:t>
            </a:r>
            <a:r>
              <a:rPr lang="en-AU" dirty="0" smtClean="0">
                <a:solidFill>
                  <a:schemeClr val="bg1"/>
                </a:solidFill>
              </a:rPr>
              <a:t>upergene gold</a:t>
            </a:r>
            <a:endParaRPr lang="en-AU" dirty="0">
              <a:solidFill>
                <a:schemeClr val="bg1"/>
              </a:solidFill>
            </a:endParaRPr>
          </a:p>
        </p:txBody>
      </p:sp>
      <p:sp>
        <p:nvSpPr>
          <p:cNvPr id="29" name="Rectangle 28"/>
          <p:cNvSpPr/>
          <p:nvPr/>
        </p:nvSpPr>
        <p:spPr>
          <a:xfrm>
            <a:off x="323528" y="3933056"/>
            <a:ext cx="36004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323528" y="4221088"/>
            <a:ext cx="36004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p:cNvSpPr/>
          <p:nvPr/>
        </p:nvSpPr>
        <p:spPr>
          <a:xfrm>
            <a:off x="323528" y="4509120"/>
            <a:ext cx="360040" cy="216024"/>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683568" y="3851756"/>
            <a:ext cx="1084143" cy="369332"/>
          </a:xfrm>
          <a:prstGeom prst="rect">
            <a:avLst/>
          </a:prstGeom>
          <a:noFill/>
        </p:spPr>
        <p:txBody>
          <a:bodyPr wrap="none" rtlCol="0">
            <a:spAutoFit/>
          </a:bodyPr>
          <a:lstStyle/>
          <a:p>
            <a:r>
              <a:rPr lang="en-AU" dirty="0">
                <a:solidFill>
                  <a:schemeClr val="bg1"/>
                </a:solidFill>
              </a:rPr>
              <a:t>o</a:t>
            </a:r>
            <a:r>
              <a:rPr lang="en-AU" dirty="0" smtClean="0">
                <a:solidFill>
                  <a:schemeClr val="bg1"/>
                </a:solidFill>
              </a:rPr>
              <a:t>re shoot</a:t>
            </a:r>
            <a:endParaRPr lang="en-AU" dirty="0">
              <a:solidFill>
                <a:schemeClr val="bg1"/>
              </a:solidFill>
            </a:endParaRPr>
          </a:p>
        </p:txBody>
      </p:sp>
      <p:sp>
        <p:nvSpPr>
          <p:cNvPr id="33" name="TextBox 32"/>
          <p:cNvSpPr txBox="1"/>
          <p:nvPr/>
        </p:nvSpPr>
        <p:spPr>
          <a:xfrm>
            <a:off x="690961" y="4139788"/>
            <a:ext cx="1216743" cy="369332"/>
          </a:xfrm>
          <a:prstGeom prst="rect">
            <a:avLst/>
          </a:prstGeom>
          <a:noFill/>
        </p:spPr>
        <p:txBody>
          <a:bodyPr wrap="none" rtlCol="0">
            <a:spAutoFit/>
          </a:bodyPr>
          <a:lstStyle/>
          <a:p>
            <a:r>
              <a:rPr lang="en-AU" dirty="0">
                <a:solidFill>
                  <a:schemeClr val="bg1"/>
                </a:solidFill>
              </a:rPr>
              <a:t>q</a:t>
            </a:r>
            <a:r>
              <a:rPr lang="en-AU" dirty="0" smtClean="0">
                <a:solidFill>
                  <a:schemeClr val="bg1"/>
                </a:solidFill>
              </a:rPr>
              <a:t>uartz reef</a:t>
            </a:r>
            <a:endParaRPr lang="en-AU" dirty="0">
              <a:solidFill>
                <a:schemeClr val="bg1"/>
              </a:solidFill>
            </a:endParaRPr>
          </a:p>
        </p:txBody>
      </p:sp>
      <p:sp>
        <p:nvSpPr>
          <p:cNvPr id="34" name="TextBox 33"/>
          <p:cNvSpPr txBox="1"/>
          <p:nvPr/>
        </p:nvSpPr>
        <p:spPr>
          <a:xfrm>
            <a:off x="683568" y="4427820"/>
            <a:ext cx="1493550" cy="369332"/>
          </a:xfrm>
          <a:prstGeom prst="rect">
            <a:avLst/>
          </a:prstGeom>
          <a:noFill/>
        </p:spPr>
        <p:txBody>
          <a:bodyPr wrap="none" rtlCol="0">
            <a:spAutoFit/>
          </a:bodyPr>
          <a:lstStyle/>
          <a:p>
            <a:r>
              <a:rPr lang="en-AU" dirty="0" smtClean="0">
                <a:solidFill>
                  <a:schemeClr val="bg1"/>
                </a:solidFill>
              </a:rPr>
              <a:t>structure only</a:t>
            </a:r>
            <a:endParaRPr lang="en-AU" dirty="0">
              <a:solidFill>
                <a:schemeClr val="bg1"/>
              </a:solidFill>
            </a:endParaRPr>
          </a:p>
        </p:txBody>
      </p:sp>
    </p:spTree>
    <p:extLst>
      <p:ext uri="{BB962C8B-B14F-4D97-AF65-F5344CB8AC3E}">
        <p14:creationId xmlns:p14="http://schemas.microsoft.com/office/powerpoint/2010/main" val="3216261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22</a:t>
            </a:fld>
            <a:endParaRPr lang="en-AU" b="1" dirty="0">
              <a:solidFill>
                <a:schemeClr val="tx1">
                  <a:lumMod val="75000"/>
                  <a:lumOff val="25000"/>
                </a:schemeClr>
              </a:solidFill>
              <a:latin typeface="OCR A Extended" pitchFamily="50" charset="0"/>
              <a:cs typeface="Helvetica" pitchFamily="34" charset="0"/>
            </a:endParaRPr>
          </a:p>
        </p:txBody>
      </p:sp>
      <p:pic>
        <p:nvPicPr>
          <p:cNvPr id="8" name="Picture 7" descr="C:\Documents and Settings\micromine\Desktop\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80728"/>
            <a:ext cx="7594092" cy="53183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14" name="Up Arrow 13"/>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18" name="TextBox 17"/>
          <p:cNvSpPr txBox="1"/>
          <p:nvPr/>
        </p:nvSpPr>
        <p:spPr>
          <a:xfrm>
            <a:off x="1" y="5939988"/>
            <a:ext cx="9144000" cy="369332"/>
          </a:xfrm>
          <a:prstGeom prst="rect">
            <a:avLst/>
          </a:prstGeom>
          <a:noFill/>
        </p:spPr>
        <p:txBody>
          <a:bodyPr wrap="square" rtlCol="0">
            <a:spAutoFit/>
          </a:bodyPr>
          <a:lstStyle/>
          <a:p>
            <a:pPr algn="ctr"/>
            <a:r>
              <a:rPr lang="en-AU" b="1" dirty="0" smtClean="0">
                <a:solidFill>
                  <a:srgbClr val="FF0000"/>
                </a:solidFill>
              </a:rPr>
              <a:t>Harcourt </a:t>
            </a:r>
            <a:r>
              <a:rPr lang="en-AU" b="1" dirty="0" err="1" smtClean="0">
                <a:solidFill>
                  <a:srgbClr val="FF0000"/>
                </a:solidFill>
              </a:rPr>
              <a:t>Granodiorite</a:t>
            </a:r>
            <a:endParaRPr lang="en-AU" b="1" dirty="0">
              <a:solidFill>
                <a:srgbClr val="FF0000"/>
              </a:solidFill>
            </a:endParaRPr>
          </a:p>
        </p:txBody>
      </p:sp>
      <p:cxnSp>
        <p:nvCxnSpPr>
          <p:cNvPr id="19" name="Straight Arrow Connector 18"/>
          <p:cNvCxnSpPr/>
          <p:nvPr/>
        </p:nvCxnSpPr>
        <p:spPr>
          <a:xfrm>
            <a:off x="2627784" y="1412776"/>
            <a:ext cx="5472608" cy="273630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16016" y="2348880"/>
            <a:ext cx="1344215" cy="369332"/>
          </a:xfrm>
          <a:prstGeom prst="rect">
            <a:avLst/>
          </a:prstGeom>
          <a:solidFill>
            <a:schemeClr val="bg1"/>
          </a:solidFill>
          <a:ln w="19050">
            <a:solidFill>
              <a:srgbClr val="FF0000"/>
            </a:solidFill>
          </a:ln>
        </p:spPr>
        <p:txBody>
          <a:bodyPr wrap="none" rtlCol="0">
            <a:spAutoFit/>
          </a:bodyPr>
          <a:lstStyle/>
          <a:p>
            <a:pPr algn="ctr"/>
            <a:r>
              <a:rPr lang="en-AU" dirty="0" smtClean="0">
                <a:solidFill>
                  <a:srgbClr val="FF0000"/>
                </a:solidFill>
              </a:rPr>
              <a:t>4 kilometres</a:t>
            </a:r>
            <a:endParaRPr lang="en-AU" dirty="0">
              <a:solidFill>
                <a:srgbClr val="FF0000"/>
              </a:solidFill>
            </a:endParaRPr>
          </a:p>
        </p:txBody>
      </p:sp>
      <p:sp>
        <p:nvSpPr>
          <p:cNvPr id="22" name="Rectangle 21"/>
          <p:cNvSpPr/>
          <p:nvPr/>
        </p:nvSpPr>
        <p:spPr>
          <a:xfrm>
            <a:off x="323528" y="3645024"/>
            <a:ext cx="360040"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683568" y="3568370"/>
            <a:ext cx="1627112" cy="369332"/>
          </a:xfrm>
          <a:prstGeom prst="rect">
            <a:avLst/>
          </a:prstGeom>
          <a:noFill/>
        </p:spPr>
        <p:txBody>
          <a:bodyPr wrap="none" rtlCol="0">
            <a:spAutoFit/>
          </a:bodyPr>
          <a:lstStyle/>
          <a:p>
            <a:r>
              <a:rPr lang="en-AU" dirty="0">
                <a:solidFill>
                  <a:schemeClr val="bg1"/>
                </a:solidFill>
              </a:rPr>
              <a:t>s</a:t>
            </a:r>
            <a:r>
              <a:rPr lang="en-AU" dirty="0" smtClean="0">
                <a:solidFill>
                  <a:schemeClr val="bg1"/>
                </a:solidFill>
              </a:rPr>
              <a:t>upergene gold</a:t>
            </a:r>
            <a:endParaRPr lang="en-AU" dirty="0">
              <a:solidFill>
                <a:schemeClr val="bg1"/>
              </a:solidFill>
            </a:endParaRPr>
          </a:p>
        </p:txBody>
      </p:sp>
      <p:sp>
        <p:nvSpPr>
          <p:cNvPr id="24" name="Rectangle 23"/>
          <p:cNvSpPr/>
          <p:nvPr/>
        </p:nvSpPr>
        <p:spPr>
          <a:xfrm>
            <a:off x="323528" y="3933056"/>
            <a:ext cx="36004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323528" y="4221088"/>
            <a:ext cx="36004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323528" y="4509120"/>
            <a:ext cx="360040" cy="216024"/>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683568" y="3851756"/>
            <a:ext cx="1084143" cy="369332"/>
          </a:xfrm>
          <a:prstGeom prst="rect">
            <a:avLst/>
          </a:prstGeom>
          <a:noFill/>
        </p:spPr>
        <p:txBody>
          <a:bodyPr wrap="none" rtlCol="0">
            <a:spAutoFit/>
          </a:bodyPr>
          <a:lstStyle/>
          <a:p>
            <a:r>
              <a:rPr lang="en-AU" dirty="0">
                <a:solidFill>
                  <a:schemeClr val="bg1"/>
                </a:solidFill>
              </a:rPr>
              <a:t>o</a:t>
            </a:r>
            <a:r>
              <a:rPr lang="en-AU" dirty="0" smtClean="0">
                <a:solidFill>
                  <a:schemeClr val="bg1"/>
                </a:solidFill>
              </a:rPr>
              <a:t>re shoot</a:t>
            </a:r>
            <a:endParaRPr lang="en-AU" dirty="0">
              <a:solidFill>
                <a:schemeClr val="bg1"/>
              </a:solidFill>
            </a:endParaRPr>
          </a:p>
        </p:txBody>
      </p:sp>
      <p:sp>
        <p:nvSpPr>
          <p:cNvPr id="28" name="TextBox 27"/>
          <p:cNvSpPr txBox="1"/>
          <p:nvPr/>
        </p:nvSpPr>
        <p:spPr>
          <a:xfrm>
            <a:off x="690961" y="4139788"/>
            <a:ext cx="1216743" cy="369332"/>
          </a:xfrm>
          <a:prstGeom prst="rect">
            <a:avLst/>
          </a:prstGeom>
          <a:noFill/>
        </p:spPr>
        <p:txBody>
          <a:bodyPr wrap="none" rtlCol="0">
            <a:spAutoFit/>
          </a:bodyPr>
          <a:lstStyle/>
          <a:p>
            <a:r>
              <a:rPr lang="en-AU" dirty="0">
                <a:solidFill>
                  <a:schemeClr val="bg1"/>
                </a:solidFill>
              </a:rPr>
              <a:t>q</a:t>
            </a:r>
            <a:r>
              <a:rPr lang="en-AU" dirty="0" smtClean="0">
                <a:solidFill>
                  <a:schemeClr val="bg1"/>
                </a:solidFill>
              </a:rPr>
              <a:t>uartz reef</a:t>
            </a:r>
            <a:endParaRPr lang="en-AU" dirty="0">
              <a:solidFill>
                <a:schemeClr val="bg1"/>
              </a:solidFill>
            </a:endParaRPr>
          </a:p>
        </p:txBody>
      </p:sp>
      <p:sp>
        <p:nvSpPr>
          <p:cNvPr id="29" name="TextBox 28"/>
          <p:cNvSpPr txBox="1"/>
          <p:nvPr/>
        </p:nvSpPr>
        <p:spPr>
          <a:xfrm>
            <a:off x="683568" y="4427820"/>
            <a:ext cx="1493550" cy="369332"/>
          </a:xfrm>
          <a:prstGeom prst="rect">
            <a:avLst/>
          </a:prstGeom>
          <a:noFill/>
        </p:spPr>
        <p:txBody>
          <a:bodyPr wrap="none" rtlCol="0">
            <a:spAutoFit/>
          </a:bodyPr>
          <a:lstStyle/>
          <a:p>
            <a:r>
              <a:rPr lang="en-AU" dirty="0" smtClean="0">
                <a:solidFill>
                  <a:schemeClr val="bg1"/>
                </a:solidFill>
              </a:rPr>
              <a:t>structure only</a:t>
            </a:r>
            <a:endParaRPr lang="en-AU" dirty="0">
              <a:solidFill>
                <a:schemeClr val="bg1"/>
              </a:solidFill>
            </a:endParaRPr>
          </a:p>
        </p:txBody>
      </p:sp>
      <p:sp>
        <p:nvSpPr>
          <p:cNvPr id="30" name="Rectangle 29"/>
          <p:cNvSpPr/>
          <p:nvPr/>
        </p:nvSpPr>
        <p:spPr>
          <a:xfrm>
            <a:off x="323528" y="4797152"/>
            <a:ext cx="360040" cy="21602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p:cNvSpPr txBox="1"/>
          <p:nvPr/>
        </p:nvSpPr>
        <p:spPr>
          <a:xfrm>
            <a:off x="683568" y="4715852"/>
            <a:ext cx="844270" cy="369332"/>
          </a:xfrm>
          <a:prstGeom prst="rect">
            <a:avLst/>
          </a:prstGeom>
          <a:noFill/>
        </p:spPr>
        <p:txBody>
          <a:bodyPr wrap="none" rtlCol="0">
            <a:spAutoFit/>
          </a:bodyPr>
          <a:lstStyle/>
          <a:p>
            <a:r>
              <a:rPr lang="en-AU" dirty="0" smtClean="0">
                <a:solidFill>
                  <a:schemeClr val="bg1"/>
                </a:solidFill>
              </a:rPr>
              <a:t>granite</a:t>
            </a:r>
            <a:endParaRPr lang="en-AU" dirty="0">
              <a:solidFill>
                <a:schemeClr val="bg1"/>
              </a:solidFill>
            </a:endParaRPr>
          </a:p>
        </p:txBody>
      </p:sp>
    </p:spTree>
    <p:extLst>
      <p:ext uri="{BB962C8B-B14F-4D97-AF65-F5344CB8AC3E}">
        <p14:creationId xmlns:p14="http://schemas.microsoft.com/office/powerpoint/2010/main" val="1794107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23</a:t>
            </a:fld>
            <a:endParaRPr lang="en-AU" b="1" dirty="0">
              <a:solidFill>
                <a:schemeClr val="tx1">
                  <a:lumMod val="75000"/>
                  <a:lumOff val="25000"/>
                </a:schemeClr>
              </a:solidFill>
              <a:latin typeface="OCR A Extended" pitchFamily="50" charset="0"/>
              <a:cs typeface="Helvetica" pitchFamily="34" charset="0"/>
            </a:endParaRPr>
          </a:p>
        </p:txBody>
      </p:sp>
      <p:pic>
        <p:nvPicPr>
          <p:cNvPr id="7" name="Picture 6" descr="C:\Documents and Settings\micromine\Desktop\3.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80728"/>
            <a:ext cx="7594092" cy="5318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11" name="Up Arrow 10"/>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12" name="TextBox 11"/>
          <p:cNvSpPr txBox="1"/>
          <p:nvPr/>
        </p:nvSpPr>
        <p:spPr>
          <a:xfrm>
            <a:off x="0" y="5939988"/>
            <a:ext cx="9143999" cy="369332"/>
          </a:xfrm>
          <a:prstGeom prst="rect">
            <a:avLst/>
          </a:prstGeom>
          <a:noFill/>
        </p:spPr>
        <p:txBody>
          <a:bodyPr wrap="square" rtlCol="0">
            <a:spAutoFit/>
          </a:bodyPr>
          <a:lstStyle/>
          <a:p>
            <a:pPr algn="ctr"/>
            <a:r>
              <a:rPr lang="en-AU" b="1" dirty="0" smtClean="0">
                <a:solidFill>
                  <a:srgbClr val="FF0000"/>
                </a:solidFill>
              </a:rPr>
              <a:t>Late east-west cross-course faults</a:t>
            </a:r>
            <a:endParaRPr lang="en-AU" b="1" dirty="0">
              <a:solidFill>
                <a:srgbClr val="FF0000"/>
              </a:solidFill>
            </a:endParaRPr>
          </a:p>
        </p:txBody>
      </p:sp>
      <p:cxnSp>
        <p:nvCxnSpPr>
          <p:cNvPr id="13" name="Straight Arrow Connector 12"/>
          <p:cNvCxnSpPr/>
          <p:nvPr/>
        </p:nvCxnSpPr>
        <p:spPr>
          <a:xfrm>
            <a:off x="2627784" y="1412776"/>
            <a:ext cx="5472608" cy="273630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6016" y="2348880"/>
            <a:ext cx="1344215" cy="369332"/>
          </a:xfrm>
          <a:prstGeom prst="rect">
            <a:avLst/>
          </a:prstGeom>
          <a:solidFill>
            <a:schemeClr val="bg1"/>
          </a:solidFill>
          <a:ln w="19050">
            <a:solidFill>
              <a:srgbClr val="FF0000"/>
            </a:solidFill>
          </a:ln>
        </p:spPr>
        <p:txBody>
          <a:bodyPr wrap="none" rtlCol="0">
            <a:spAutoFit/>
          </a:bodyPr>
          <a:lstStyle/>
          <a:p>
            <a:pPr algn="ctr"/>
            <a:r>
              <a:rPr lang="en-AU" dirty="0" smtClean="0">
                <a:solidFill>
                  <a:srgbClr val="FF0000"/>
                </a:solidFill>
              </a:rPr>
              <a:t>4 kilometres</a:t>
            </a:r>
            <a:endParaRPr lang="en-AU" dirty="0">
              <a:solidFill>
                <a:srgbClr val="FF0000"/>
              </a:solidFill>
            </a:endParaRPr>
          </a:p>
        </p:txBody>
      </p:sp>
      <p:sp>
        <p:nvSpPr>
          <p:cNvPr id="18" name="Rectangle 17"/>
          <p:cNvSpPr/>
          <p:nvPr/>
        </p:nvSpPr>
        <p:spPr>
          <a:xfrm>
            <a:off x="323528" y="3645024"/>
            <a:ext cx="360040"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683568" y="3568370"/>
            <a:ext cx="1627112" cy="369332"/>
          </a:xfrm>
          <a:prstGeom prst="rect">
            <a:avLst/>
          </a:prstGeom>
          <a:noFill/>
        </p:spPr>
        <p:txBody>
          <a:bodyPr wrap="none" rtlCol="0">
            <a:spAutoFit/>
          </a:bodyPr>
          <a:lstStyle/>
          <a:p>
            <a:r>
              <a:rPr lang="en-AU" dirty="0">
                <a:solidFill>
                  <a:schemeClr val="bg1"/>
                </a:solidFill>
              </a:rPr>
              <a:t>s</a:t>
            </a:r>
            <a:r>
              <a:rPr lang="en-AU" dirty="0" smtClean="0">
                <a:solidFill>
                  <a:schemeClr val="bg1"/>
                </a:solidFill>
              </a:rPr>
              <a:t>upergene gold</a:t>
            </a:r>
            <a:endParaRPr lang="en-AU" dirty="0">
              <a:solidFill>
                <a:schemeClr val="bg1"/>
              </a:solidFill>
            </a:endParaRPr>
          </a:p>
        </p:txBody>
      </p:sp>
      <p:sp>
        <p:nvSpPr>
          <p:cNvPr id="20" name="Rectangle 19"/>
          <p:cNvSpPr/>
          <p:nvPr/>
        </p:nvSpPr>
        <p:spPr>
          <a:xfrm>
            <a:off x="323528" y="3933056"/>
            <a:ext cx="36004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323528" y="4221088"/>
            <a:ext cx="36004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323528" y="4509120"/>
            <a:ext cx="360040" cy="216024"/>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683568" y="3851756"/>
            <a:ext cx="1084143" cy="369332"/>
          </a:xfrm>
          <a:prstGeom prst="rect">
            <a:avLst/>
          </a:prstGeom>
          <a:noFill/>
        </p:spPr>
        <p:txBody>
          <a:bodyPr wrap="none" rtlCol="0">
            <a:spAutoFit/>
          </a:bodyPr>
          <a:lstStyle/>
          <a:p>
            <a:r>
              <a:rPr lang="en-AU" dirty="0">
                <a:solidFill>
                  <a:schemeClr val="bg1"/>
                </a:solidFill>
              </a:rPr>
              <a:t>o</a:t>
            </a:r>
            <a:r>
              <a:rPr lang="en-AU" dirty="0" smtClean="0">
                <a:solidFill>
                  <a:schemeClr val="bg1"/>
                </a:solidFill>
              </a:rPr>
              <a:t>re shoot</a:t>
            </a:r>
            <a:endParaRPr lang="en-AU" dirty="0">
              <a:solidFill>
                <a:schemeClr val="bg1"/>
              </a:solidFill>
            </a:endParaRPr>
          </a:p>
        </p:txBody>
      </p:sp>
      <p:sp>
        <p:nvSpPr>
          <p:cNvPr id="24" name="TextBox 23"/>
          <p:cNvSpPr txBox="1"/>
          <p:nvPr/>
        </p:nvSpPr>
        <p:spPr>
          <a:xfrm>
            <a:off x="690961" y="4139788"/>
            <a:ext cx="1216743" cy="369332"/>
          </a:xfrm>
          <a:prstGeom prst="rect">
            <a:avLst/>
          </a:prstGeom>
          <a:noFill/>
        </p:spPr>
        <p:txBody>
          <a:bodyPr wrap="none" rtlCol="0">
            <a:spAutoFit/>
          </a:bodyPr>
          <a:lstStyle/>
          <a:p>
            <a:r>
              <a:rPr lang="en-AU" dirty="0">
                <a:solidFill>
                  <a:schemeClr val="bg1"/>
                </a:solidFill>
              </a:rPr>
              <a:t>q</a:t>
            </a:r>
            <a:r>
              <a:rPr lang="en-AU" dirty="0" smtClean="0">
                <a:solidFill>
                  <a:schemeClr val="bg1"/>
                </a:solidFill>
              </a:rPr>
              <a:t>uartz reef</a:t>
            </a:r>
            <a:endParaRPr lang="en-AU" dirty="0">
              <a:solidFill>
                <a:schemeClr val="bg1"/>
              </a:solidFill>
            </a:endParaRPr>
          </a:p>
        </p:txBody>
      </p:sp>
      <p:sp>
        <p:nvSpPr>
          <p:cNvPr id="25" name="TextBox 24"/>
          <p:cNvSpPr txBox="1"/>
          <p:nvPr/>
        </p:nvSpPr>
        <p:spPr>
          <a:xfrm>
            <a:off x="683568" y="4427820"/>
            <a:ext cx="1493550" cy="369332"/>
          </a:xfrm>
          <a:prstGeom prst="rect">
            <a:avLst/>
          </a:prstGeom>
          <a:noFill/>
        </p:spPr>
        <p:txBody>
          <a:bodyPr wrap="none" rtlCol="0">
            <a:spAutoFit/>
          </a:bodyPr>
          <a:lstStyle/>
          <a:p>
            <a:r>
              <a:rPr lang="en-AU" dirty="0" smtClean="0">
                <a:solidFill>
                  <a:schemeClr val="bg1"/>
                </a:solidFill>
              </a:rPr>
              <a:t>structure only</a:t>
            </a:r>
            <a:endParaRPr lang="en-AU" dirty="0">
              <a:solidFill>
                <a:schemeClr val="bg1"/>
              </a:solidFill>
            </a:endParaRPr>
          </a:p>
        </p:txBody>
      </p:sp>
      <p:sp>
        <p:nvSpPr>
          <p:cNvPr id="26" name="Rectangle 25"/>
          <p:cNvSpPr/>
          <p:nvPr/>
        </p:nvSpPr>
        <p:spPr>
          <a:xfrm>
            <a:off x="323528" y="4797152"/>
            <a:ext cx="360040" cy="21602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323528" y="5085184"/>
            <a:ext cx="360040" cy="2160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p:cNvSpPr/>
          <p:nvPr/>
        </p:nvSpPr>
        <p:spPr>
          <a:xfrm>
            <a:off x="323528" y="5373216"/>
            <a:ext cx="360040"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p:cNvSpPr txBox="1"/>
          <p:nvPr/>
        </p:nvSpPr>
        <p:spPr>
          <a:xfrm>
            <a:off x="683568" y="4715852"/>
            <a:ext cx="844270" cy="369332"/>
          </a:xfrm>
          <a:prstGeom prst="rect">
            <a:avLst/>
          </a:prstGeom>
          <a:noFill/>
        </p:spPr>
        <p:txBody>
          <a:bodyPr wrap="none" rtlCol="0">
            <a:spAutoFit/>
          </a:bodyPr>
          <a:lstStyle/>
          <a:p>
            <a:r>
              <a:rPr lang="en-AU" dirty="0" smtClean="0">
                <a:solidFill>
                  <a:schemeClr val="bg1"/>
                </a:solidFill>
              </a:rPr>
              <a:t>granite</a:t>
            </a:r>
            <a:endParaRPr lang="en-AU" dirty="0">
              <a:solidFill>
                <a:schemeClr val="bg1"/>
              </a:solidFill>
            </a:endParaRPr>
          </a:p>
        </p:txBody>
      </p:sp>
      <p:sp>
        <p:nvSpPr>
          <p:cNvPr id="30" name="TextBox 29"/>
          <p:cNvSpPr txBox="1"/>
          <p:nvPr/>
        </p:nvSpPr>
        <p:spPr>
          <a:xfrm>
            <a:off x="683568" y="5003884"/>
            <a:ext cx="2789097" cy="369332"/>
          </a:xfrm>
          <a:prstGeom prst="rect">
            <a:avLst/>
          </a:prstGeom>
          <a:noFill/>
        </p:spPr>
        <p:txBody>
          <a:bodyPr wrap="none" rtlCol="0">
            <a:spAutoFit/>
          </a:bodyPr>
          <a:lstStyle/>
          <a:p>
            <a:r>
              <a:rPr lang="en-AU" dirty="0">
                <a:solidFill>
                  <a:schemeClr val="bg1"/>
                </a:solidFill>
              </a:rPr>
              <a:t>e</a:t>
            </a:r>
            <a:r>
              <a:rPr lang="en-AU" dirty="0" smtClean="0">
                <a:solidFill>
                  <a:schemeClr val="bg1"/>
                </a:solidFill>
              </a:rPr>
              <a:t>ast-west cross-course fault</a:t>
            </a:r>
            <a:endParaRPr lang="en-AU" dirty="0">
              <a:solidFill>
                <a:schemeClr val="bg1"/>
              </a:solidFill>
            </a:endParaRPr>
          </a:p>
        </p:txBody>
      </p:sp>
      <p:sp>
        <p:nvSpPr>
          <p:cNvPr id="31" name="TextBox 30"/>
          <p:cNvSpPr txBox="1"/>
          <p:nvPr/>
        </p:nvSpPr>
        <p:spPr>
          <a:xfrm>
            <a:off x="683568" y="5291916"/>
            <a:ext cx="2849370" cy="369332"/>
          </a:xfrm>
          <a:prstGeom prst="rect">
            <a:avLst/>
          </a:prstGeom>
          <a:noFill/>
        </p:spPr>
        <p:txBody>
          <a:bodyPr wrap="none" rtlCol="0">
            <a:spAutoFit/>
          </a:bodyPr>
          <a:lstStyle/>
          <a:p>
            <a:r>
              <a:rPr lang="en-AU" dirty="0" smtClean="0">
                <a:solidFill>
                  <a:schemeClr val="bg1"/>
                </a:solidFill>
              </a:rPr>
              <a:t>northwest cross-course fault</a:t>
            </a:r>
            <a:endParaRPr lang="en-AU" dirty="0">
              <a:solidFill>
                <a:schemeClr val="bg1"/>
              </a:solidFill>
            </a:endParaRPr>
          </a:p>
        </p:txBody>
      </p:sp>
    </p:spTree>
    <p:extLst>
      <p:ext uri="{BB962C8B-B14F-4D97-AF65-F5344CB8AC3E}">
        <p14:creationId xmlns:p14="http://schemas.microsoft.com/office/powerpoint/2010/main" val="3733553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6712"/>
            <a:ext cx="9144000" cy="5688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1938351" cy="584775"/>
          </a:xfrm>
          <a:prstGeom prst="rect">
            <a:avLst/>
          </a:prstGeom>
          <a:noFill/>
        </p:spPr>
        <p:txBody>
          <a:bodyPr wrap="none" rtlCol="0">
            <a:spAutoFit/>
          </a:bodyPr>
          <a:lstStyle/>
          <a:p>
            <a:r>
              <a:rPr lang="en-US" sz="3200" dirty="0" smtClean="0">
                <a:latin typeface="Helvetica" pitchFamily="34" charset="0"/>
                <a:cs typeface="Helvetica" pitchFamily="34" charset="0"/>
              </a:rPr>
              <a:t>3D Model</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24</a:t>
            </a:fld>
            <a:endParaRPr lang="en-AU" b="1" dirty="0">
              <a:solidFill>
                <a:schemeClr val="tx1">
                  <a:lumMod val="75000"/>
                  <a:lumOff val="25000"/>
                </a:schemeClr>
              </a:solidFill>
              <a:latin typeface="OCR A Extended" pitchFamily="50" charset="0"/>
              <a:cs typeface="Helvetica" pitchFamily="34" charset="0"/>
            </a:endParaRPr>
          </a:p>
        </p:txBody>
      </p:sp>
      <p:pic>
        <p:nvPicPr>
          <p:cNvPr id="7" name="Picture 6" descr="C:\Documents and Settings\micromine\Desktop\3.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54" y="980728"/>
            <a:ext cx="7594092" cy="5318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17863" y="1023954"/>
            <a:ext cx="421910" cy="523220"/>
          </a:xfrm>
          <a:prstGeom prst="rect">
            <a:avLst/>
          </a:prstGeom>
          <a:noFill/>
        </p:spPr>
        <p:txBody>
          <a:bodyPr wrap="none" rtlCol="0">
            <a:spAutoFit/>
          </a:bodyPr>
          <a:lstStyle/>
          <a:p>
            <a:r>
              <a:rPr lang="en-AU" sz="2800" b="1" dirty="0" smtClean="0">
                <a:solidFill>
                  <a:schemeClr val="bg1"/>
                </a:solidFill>
              </a:rPr>
              <a:t>N</a:t>
            </a:r>
            <a:endParaRPr lang="en-AU" sz="2800" b="1" dirty="0">
              <a:solidFill>
                <a:schemeClr val="bg1"/>
              </a:solidFill>
            </a:endParaRPr>
          </a:p>
        </p:txBody>
      </p:sp>
      <p:sp>
        <p:nvSpPr>
          <p:cNvPr id="11" name="Up Arrow 10"/>
          <p:cNvSpPr/>
          <p:nvPr/>
        </p:nvSpPr>
        <p:spPr>
          <a:xfrm rot="17535896">
            <a:off x="1847269" y="1042863"/>
            <a:ext cx="223782" cy="33717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endParaRPr>
          </a:p>
        </p:txBody>
      </p:sp>
      <p:sp>
        <p:nvSpPr>
          <p:cNvPr id="12" name="TextBox 11"/>
          <p:cNvSpPr txBox="1"/>
          <p:nvPr/>
        </p:nvSpPr>
        <p:spPr>
          <a:xfrm>
            <a:off x="0" y="5939988"/>
            <a:ext cx="9143999" cy="369332"/>
          </a:xfrm>
          <a:prstGeom prst="rect">
            <a:avLst/>
          </a:prstGeom>
          <a:noFill/>
        </p:spPr>
        <p:txBody>
          <a:bodyPr wrap="square" rtlCol="0">
            <a:spAutoFit/>
          </a:bodyPr>
          <a:lstStyle/>
          <a:p>
            <a:pPr algn="ctr"/>
            <a:r>
              <a:rPr lang="en-AU" b="1" dirty="0" smtClean="0">
                <a:solidFill>
                  <a:srgbClr val="FF0000"/>
                </a:solidFill>
              </a:rPr>
              <a:t>Late east-west cross-course faults</a:t>
            </a:r>
            <a:endParaRPr lang="en-AU" b="1" dirty="0">
              <a:solidFill>
                <a:srgbClr val="FF0000"/>
              </a:solidFill>
            </a:endParaRPr>
          </a:p>
        </p:txBody>
      </p:sp>
      <p:cxnSp>
        <p:nvCxnSpPr>
          <p:cNvPr id="13" name="Straight Arrow Connector 12"/>
          <p:cNvCxnSpPr/>
          <p:nvPr/>
        </p:nvCxnSpPr>
        <p:spPr>
          <a:xfrm>
            <a:off x="2627784" y="1412776"/>
            <a:ext cx="5472608" cy="273630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6016" y="2348880"/>
            <a:ext cx="1344215" cy="369332"/>
          </a:xfrm>
          <a:prstGeom prst="rect">
            <a:avLst/>
          </a:prstGeom>
          <a:solidFill>
            <a:schemeClr val="bg1"/>
          </a:solidFill>
          <a:ln w="19050">
            <a:solidFill>
              <a:srgbClr val="FF0000"/>
            </a:solidFill>
          </a:ln>
        </p:spPr>
        <p:txBody>
          <a:bodyPr wrap="none" rtlCol="0">
            <a:spAutoFit/>
          </a:bodyPr>
          <a:lstStyle/>
          <a:p>
            <a:pPr algn="ctr"/>
            <a:r>
              <a:rPr lang="en-AU" dirty="0" smtClean="0">
                <a:solidFill>
                  <a:srgbClr val="FF0000"/>
                </a:solidFill>
              </a:rPr>
              <a:t>4 kilometres</a:t>
            </a:r>
            <a:endParaRPr lang="en-AU" dirty="0">
              <a:solidFill>
                <a:srgbClr val="FF0000"/>
              </a:solidFill>
            </a:endParaRPr>
          </a:p>
        </p:txBody>
      </p:sp>
      <p:cxnSp>
        <p:nvCxnSpPr>
          <p:cNvPr id="4" name="Straight Connector 3"/>
          <p:cNvCxnSpPr/>
          <p:nvPr/>
        </p:nvCxnSpPr>
        <p:spPr>
          <a:xfrm flipH="1">
            <a:off x="3779912" y="2718212"/>
            <a:ext cx="2952328" cy="200693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9543593">
            <a:off x="6638491" y="2076520"/>
            <a:ext cx="1448217" cy="369332"/>
          </a:xfrm>
          <a:prstGeom prst="rect">
            <a:avLst/>
          </a:prstGeom>
          <a:noFill/>
        </p:spPr>
        <p:txBody>
          <a:bodyPr wrap="none" rtlCol="0">
            <a:spAutoFit/>
          </a:bodyPr>
          <a:lstStyle/>
          <a:p>
            <a:r>
              <a:rPr lang="en-AU" b="1" dirty="0" smtClean="0">
                <a:solidFill>
                  <a:srgbClr val="7030A0"/>
                </a:solidFill>
              </a:rPr>
              <a:t>Cross-section</a:t>
            </a:r>
            <a:endParaRPr lang="en-AU" b="1" dirty="0">
              <a:solidFill>
                <a:srgbClr val="7030A0"/>
              </a:solidFill>
            </a:endParaRPr>
          </a:p>
        </p:txBody>
      </p:sp>
      <p:sp>
        <p:nvSpPr>
          <p:cNvPr id="18" name="Rectangle 17"/>
          <p:cNvSpPr/>
          <p:nvPr/>
        </p:nvSpPr>
        <p:spPr>
          <a:xfrm>
            <a:off x="323528" y="3645024"/>
            <a:ext cx="360040"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683568" y="3568370"/>
            <a:ext cx="1627112" cy="369332"/>
          </a:xfrm>
          <a:prstGeom prst="rect">
            <a:avLst/>
          </a:prstGeom>
          <a:noFill/>
        </p:spPr>
        <p:txBody>
          <a:bodyPr wrap="none" rtlCol="0">
            <a:spAutoFit/>
          </a:bodyPr>
          <a:lstStyle/>
          <a:p>
            <a:r>
              <a:rPr lang="en-AU" dirty="0">
                <a:solidFill>
                  <a:schemeClr val="bg1"/>
                </a:solidFill>
              </a:rPr>
              <a:t>s</a:t>
            </a:r>
            <a:r>
              <a:rPr lang="en-AU" dirty="0" smtClean="0">
                <a:solidFill>
                  <a:schemeClr val="bg1"/>
                </a:solidFill>
              </a:rPr>
              <a:t>upergene gold</a:t>
            </a:r>
            <a:endParaRPr lang="en-AU" dirty="0">
              <a:solidFill>
                <a:schemeClr val="bg1"/>
              </a:solidFill>
            </a:endParaRPr>
          </a:p>
        </p:txBody>
      </p:sp>
      <p:sp>
        <p:nvSpPr>
          <p:cNvPr id="20" name="Rectangle 19"/>
          <p:cNvSpPr/>
          <p:nvPr/>
        </p:nvSpPr>
        <p:spPr>
          <a:xfrm>
            <a:off x="323528" y="3933056"/>
            <a:ext cx="36004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323528" y="4221088"/>
            <a:ext cx="36004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323528" y="4509120"/>
            <a:ext cx="360040" cy="216024"/>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683568" y="3851756"/>
            <a:ext cx="1084143" cy="369332"/>
          </a:xfrm>
          <a:prstGeom prst="rect">
            <a:avLst/>
          </a:prstGeom>
          <a:noFill/>
        </p:spPr>
        <p:txBody>
          <a:bodyPr wrap="none" rtlCol="0">
            <a:spAutoFit/>
          </a:bodyPr>
          <a:lstStyle/>
          <a:p>
            <a:r>
              <a:rPr lang="en-AU" dirty="0">
                <a:solidFill>
                  <a:schemeClr val="bg1"/>
                </a:solidFill>
              </a:rPr>
              <a:t>o</a:t>
            </a:r>
            <a:r>
              <a:rPr lang="en-AU" dirty="0" smtClean="0">
                <a:solidFill>
                  <a:schemeClr val="bg1"/>
                </a:solidFill>
              </a:rPr>
              <a:t>re shoot</a:t>
            </a:r>
            <a:endParaRPr lang="en-AU" dirty="0">
              <a:solidFill>
                <a:schemeClr val="bg1"/>
              </a:solidFill>
            </a:endParaRPr>
          </a:p>
        </p:txBody>
      </p:sp>
      <p:sp>
        <p:nvSpPr>
          <p:cNvPr id="24" name="TextBox 23"/>
          <p:cNvSpPr txBox="1"/>
          <p:nvPr/>
        </p:nvSpPr>
        <p:spPr>
          <a:xfrm>
            <a:off x="690961" y="4139788"/>
            <a:ext cx="1216743" cy="369332"/>
          </a:xfrm>
          <a:prstGeom prst="rect">
            <a:avLst/>
          </a:prstGeom>
          <a:noFill/>
        </p:spPr>
        <p:txBody>
          <a:bodyPr wrap="none" rtlCol="0">
            <a:spAutoFit/>
          </a:bodyPr>
          <a:lstStyle/>
          <a:p>
            <a:r>
              <a:rPr lang="en-AU" dirty="0">
                <a:solidFill>
                  <a:schemeClr val="bg1"/>
                </a:solidFill>
              </a:rPr>
              <a:t>q</a:t>
            </a:r>
            <a:r>
              <a:rPr lang="en-AU" dirty="0" smtClean="0">
                <a:solidFill>
                  <a:schemeClr val="bg1"/>
                </a:solidFill>
              </a:rPr>
              <a:t>uartz reef</a:t>
            </a:r>
            <a:endParaRPr lang="en-AU" dirty="0">
              <a:solidFill>
                <a:schemeClr val="bg1"/>
              </a:solidFill>
            </a:endParaRPr>
          </a:p>
        </p:txBody>
      </p:sp>
      <p:sp>
        <p:nvSpPr>
          <p:cNvPr id="25" name="TextBox 24"/>
          <p:cNvSpPr txBox="1"/>
          <p:nvPr/>
        </p:nvSpPr>
        <p:spPr>
          <a:xfrm>
            <a:off x="683568" y="4427820"/>
            <a:ext cx="1493550" cy="369332"/>
          </a:xfrm>
          <a:prstGeom prst="rect">
            <a:avLst/>
          </a:prstGeom>
          <a:noFill/>
        </p:spPr>
        <p:txBody>
          <a:bodyPr wrap="none" rtlCol="0">
            <a:spAutoFit/>
          </a:bodyPr>
          <a:lstStyle/>
          <a:p>
            <a:r>
              <a:rPr lang="en-AU" dirty="0" smtClean="0">
                <a:solidFill>
                  <a:schemeClr val="bg1"/>
                </a:solidFill>
              </a:rPr>
              <a:t>structure only</a:t>
            </a:r>
            <a:endParaRPr lang="en-AU" dirty="0">
              <a:solidFill>
                <a:schemeClr val="bg1"/>
              </a:solidFill>
            </a:endParaRPr>
          </a:p>
        </p:txBody>
      </p:sp>
      <p:sp>
        <p:nvSpPr>
          <p:cNvPr id="26" name="Rectangle 25"/>
          <p:cNvSpPr/>
          <p:nvPr/>
        </p:nvSpPr>
        <p:spPr>
          <a:xfrm>
            <a:off x="323528" y="4797152"/>
            <a:ext cx="360040" cy="21602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323528" y="5085184"/>
            <a:ext cx="360040" cy="2160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p:cNvSpPr/>
          <p:nvPr/>
        </p:nvSpPr>
        <p:spPr>
          <a:xfrm>
            <a:off x="323528" y="5373216"/>
            <a:ext cx="360040"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p:cNvSpPr txBox="1"/>
          <p:nvPr/>
        </p:nvSpPr>
        <p:spPr>
          <a:xfrm>
            <a:off x="683568" y="4715852"/>
            <a:ext cx="844270" cy="369332"/>
          </a:xfrm>
          <a:prstGeom prst="rect">
            <a:avLst/>
          </a:prstGeom>
          <a:noFill/>
        </p:spPr>
        <p:txBody>
          <a:bodyPr wrap="none" rtlCol="0">
            <a:spAutoFit/>
          </a:bodyPr>
          <a:lstStyle/>
          <a:p>
            <a:r>
              <a:rPr lang="en-AU" dirty="0" smtClean="0">
                <a:solidFill>
                  <a:schemeClr val="bg1"/>
                </a:solidFill>
              </a:rPr>
              <a:t>granite</a:t>
            </a:r>
            <a:endParaRPr lang="en-AU" dirty="0">
              <a:solidFill>
                <a:schemeClr val="bg1"/>
              </a:solidFill>
            </a:endParaRPr>
          </a:p>
        </p:txBody>
      </p:sp>
      <p:sp>
        <p:nvSpPr>
          <p:cNvPr id="30" name="TextBox 29"/>
          <p:cNvSpPr txBox="1"/>
          <p:nvPr/>
        </p:nvSpPr>
        <p:spPr>
          <a:xfrm>
            <a:off x="683568" y="5003884"/>
            <a:ext cx="2789097" cy="369332"/>
          </a:xfrm>
          <a:prstGeom prst="rect">
            <a:avLst/>
          </a:prstGeom>
          <a:noFill/>
        </p:spPr>
        <p:txBody>
          <a:bodyPr wrap="none" rtlCol="0">
            <a:spAutoFit/>
          </a:bodyPr>
          <a:lstStyle/>
          <a:p>
            <a:r>
              <a:rPr lang="en-AU" dirty="0">
                <a:solidFill>
                  <a:schemeClr val="bg1"/>
                </a:solidFill>
              </a:rPr>
              <a:t>e</a:t>
            </a:r>
            <a:r>
              <a:rPr lang="en-AU" dirty="0" smtClean="0">
                <a:solidFill>
                  <a:schemeClr val="bg1"/>
                </a:solidFill>
              </a:rPr>
              <a:t>ast-west cross-course fault</a:t>
            </a:r>
            <a:endParaRPr lang="en-AU" dirty="0">
              <a:solidFill>
                <a:schemeClr val="bg1"/>
              </a:solidFill>
            </a:endParaRPr>
          </a:p>
        </p:txBody>
      </p:sp>
      <p:sp>
        <p:nvSpPr>
          <p:cNvPr id="31" name="TextBox 30"/>
          <p:cNvSpPr txBox="1"/>
          <p:nvPr/>
        </p:nvSpPr>
        <p:spPr>
          <a:xfrm>
            <a:off x="683568" y="5291916"/>
            <a:ext cx="2849370" cy="369332"/>
          </a:xfrm>
          <a:prstGeom prst="rect">
            <a:avLst/>
          </a:prstGeom>
          <a:noFill/>
        </p:spPr>
        <p:txBody>
          <a:bodyPr wrap="none" rtlCol="0">
            <a:spAutoFit/>
          </a:bodyPr>
          <a:lstStyle/>
          <a:p>
            <a:r>
              <a:rPr lang="en-AU" dirty="0" smtClean="0">
                <a:solidFill>
                  <a:schemeClr val="bg1"/>
                </a:solidFill>
              </a:rPr>
              <a:t>northwest cross-course fault</a:t>
            </a:r>
            <a:endParaRPr lang="en-AU" dirty="0">
              <a:solidFill>
                <a:schemeClr val="bg1"/>
              </a:solidFill>
            </a:endParaRPr>
          </a:p>
        </p:txBody>
      </p:sp>
    </p:spTree>
    <p:extLst>
      <p:ext uri="{BB962C8B-B14F-4D97-AF65-F5344CB8AC3E}">
        <p14:creationId xmlns:p14="http://schemas.microsoft.com/office/powerpoint/2010/main" val="2889523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2759089" cy="584775"/>
          </a:xfrm>
          <a:prstGeom prst="rect">
            <a:avLst/>
          </a:prstGeom>
          <a:noFill/>
        </p:spPr>
        <p:txBody>
          <a:bodyPr wrap="none" rtlCol="0">
            <a:spAutoFit/>
          </a:bodyPr>
          <a:lstStyle/>
          <a:p>
            <a:r>
              <a:rPr lang="en-US" sz="3200" dirty="0" smtClean="0">
                <a:latin typeface="Helvetica" pitchFamily="34" charset="0"/>
                <a:cs typeface="Helvetica" pitchFamily="34" charset="0"/>
              </a:rPr>
              <a:t>Cross-Section</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25</a:t>
            </a:fld>
            <a:endParaRPr lang="en-AU" b="1" dirty="0">
              <a:solidFill>
                <a:schemeClr val="tx1">
                  <a:lumMod val="75000"/>
                  <a:lumOff val="25000"/>
                </a:schemeClr>
              </a:solidFill>
              <a:latin typeface="OCR A Extended" pitchFamily="50" charset="0"/>
              <a:cs typeface="Helvetica" pitchFamily="34" charset="0"/>
            </a:endParaRPr>
          </a:p>
        </p:txBody>
      </p:sp>
      <p:pic>
        <p:nvPicPr>
          <p:cNvPr id="18" name="Picture 12" descr="5901000N Secti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980726"/>
            <a:ext cx="5621706" cy="5400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2080" y="1844824"/>
            <a:ext cx="1094659" cy="369332"/>
          </a:xfrm>
          <a:prstGeom prst="rect">
            <a:avLst/>
          </a:prstGeom>
          <a:noFill/>
        </p:spPr>
        <p:txBody>
          <a:bodyPr wrap="none" rtlCol="0">
            <a:spAutoFit/>
          </a:bodyPr>
          <a:lstStyle/>
          <a:p>
            <a:r>
              <a:rPr lang="en-AU" b="1" dirty="0" smtClean="0">
                <a:solidFill>
                  <a:srgbClr val="7030A0"/>
                </a:solidFill>
              </a:rPr>
              <a:t>anticlines</a:t>
            </a:r>
            <a:endParaRPr lang="en-AU" b="1" dirty="0">
              <a:solidFill>
                <a:srgbClr val="7030A0"/>
              </a:solidFill>
            </a:endParaRPr>
          </a:p>
        </p:txBody>
      </p:sp>
      <p:sp>
        <p:nvSpPr>
          <p:cNvPr id="6" name="TextBox 5"/>
          <p:cNvSpPr txBox="1"/>
          <p:nvPr/>
        </p:nvSpPr>
        <p:spPr>
          <a:xfrm>
            <a:off x="1043608" y="5735730"/>
            <a:ext cx="1043619" cy="369332"/>
          </a:xfrm>
          <a:prstGeom prst="rect">
            <a:avLst/>
          </a:prstGeom>
          <a:noFill/>
        </p:spPr>
        <p:txBody>
          <a:bodyPr wrap="none" rtlCol="0">
            <a:spAutoFit/>
          </a:bodyPr>
          <a:lstStyle/>
          <a:p>
            <a:r>
              <a:rPr lang="en-AU" b="1" dirty="0" smtClean="0">
                <a:solidFill>
                  <a:srgbClr val="00B050"/>
                </a:solidFill>
              </a:rPr>
              <a:t>synclines</a:t>
            </a:r>
            <a:endParaRPr lang="en-AU" b="1" dirty="0">
              <a:solidFill>
                <a:srgbClr val="00B050"/>
              </a:solidFill>
            </a:endParaRPr>
          </a:p>
        </p:txBody>
      </p:sp>
      <p:sp>
        <p:nvSpPr>
          <p:cNvPr id="19" name="Oval 18"/>
          <p:cNvSpPr/>
          <p:nvPr/>
        </p:nvSpPr>
        <p:spPr>
          <a:xfrm>
            <a:off x="4788024" y="3645024"/>
            <a:ext cx="360040" cy="120090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4932040" y="2348880"/>
            <a:ext cx="360040" cy="120090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6521298" y="2564904"/>
            <a:ext cx="2622702" cy="646331"/>
          </a:xfrm>
          <a:prstGeom prst="rect">
            <a:avLst/>
          </a:prstGeom>
          <a:noFill/>
        </p:spPr>
        <p:txBody>
          <a:bodyPr wrap="square" rtlCol="0">
            <a:spAutoFit/>
          </a:bodyPr>
          <a:lstStyle/>
          <a:p>
            <a:pPr algn="ctr"/>
            <a:r>
              <a:rPr lang="en-AU" b="1" dirty="0" smtClean="0">
                <a:solidFill>
                  <a:srgbClr val="FF0000"/>
                </a:solidFill>
              </a:rPr>
              <a:t>Structural position of</a:t>
            </a:r>
          </a:p>
          <a:p>
            <a:pPr algn="ctr"/>
            <a:r>
              <a:rPr lang="en-AU" b="1" dirty="0" smtClean="0">
                <a:solidFill>
                  <a:srgbClr val="FF0000"/>
                </a:solidFill>
              </a:rPr>
              <a:t>Alliance South Shoot</a:t>
            </a:r>
            <a:endParaRPr lang="en-AU" b="1" dirty="0">
              <a:solidFill>
                <a:srgbClr val="FF0000"/>
              </a:solidFill>
            </a:endParaRPr>
          </a:p>
        </p:txBody>
      </p:sp>
      <p:sp>
        <p:nvSpPr>
          <p:cNvPr id="22" name="TextBox 21"/>
          <p:cNvSpPr txBox="1"/>
          <p:nvPr/>
        </p:nvSpPr>
        <p:spPr>
          <a:xfrm>
            <a:off x="6521298" y="3666241"/>
            <a:ext cx="2622702" cy="923330"/>
          </a:xfrm>
          <a:prstGeom prst="rect">
            <a:avLst/>
          </a:prstGeom>
          <a:noFill/>
        </p:spPr>
        <p:txBody>
          <a:bodyPr wrap="square" rtlCol="0">
            <a:spAutoFit/>
          </a:bodyPr>
          <a:lstStyle/>
          <a:p>
            <a:pPr algn="ctr"/>
            <a:r>
              <a:rPr lang="en-AU" b="1" dirty="0" smtClean="0">
                <a:solidFill>
                  <a:srgbClr val="FF0000"/>
                </a:solidFill>
              </a:rPr>
              <a:t>Structural position of</a:t>
            </a:r>
          </a:p>
          <a:p>
            <a:pPr algn="ctr"/>
            <a:r>
              <a:rPr lang="en-AU" b="1" dirty="0" smtClean="0">
                <a:solidFill>
                  <a:srgbClr val="FF0000"/>
                </a:solidFill>
              </a:rPr>
              <a:t>Union Shoot &amp;</a:t>
            </a:r>
          </a:p>
          <a:p>
            <a:pPr algn="ctr"/>
            <a:r>
              <a:rPr lang="en-AU" b="1" dirty="0" smtClean="0">
                <a:solidFill>
                  <a:srgbClr val="FF0000"/>
                </a:solidFill>
              </a:rPr>
              <a:t>Alliance Shoot</a:t>
            </a:r>
            <a:endParaRPr lang="en-AU" b="1" dirty="0">
              <a:solidFill>
                <a:srgbClr val="FF0000"/>
              </a:solidFill>
            </a:endParaRPr>
          </a:p>
        </p:txBody>
      </p:sp>
      <p:cxnSp>
        <p:nvCxnSpPr>
          <p:cNvPr id="24" name="Straight Arrow Connector 23"/>
          <p:cNvCxnSpPr/>
          <p:nvPr/>
        </p:nvCxnSpPr>
        <p:spPr>
          <a:xfrm flipH="1">
            <a:off x="5220072" y="4149080"/>
            <a:ext cx="1800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364088" y="2924944"/>
            <a:ext cx="14401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44582" t="2359" r="20591" b="20250"/>
          <a:stretch/>
        </p:blipFill>
        <p:spPr>
          <a:xfrm rot="16200000">
            <a:off x="7092281" y="548679"/>
            <a:ext cx="1512167" cy="2520278"/>
          </a:xfrm>
          <a:prstGeom prst="rect">
            <a:avLst/>
          </a:prstGeom>
        </p:spPr>
      </p:pic>
      <p:pic>
        <p:nvPicPr>
          <p:cNvPr id="34"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14" t="22051" r="5718" b="16821"/>
          <a:stretch/>
        </p:blipFill>
        <p:spPr bwMode="auto">
          <a:xfrm>
            <a:off x="6593036" y="4653136"/>
            <a:ext cx="2515334" cy="16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803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tem9_Eaglehawk4.jpg"/>
          <p:cNvPicPr>
            <a:picLocks noChangeAspect="1"/>
          </p:cNvPicPr>
          <p:nvPr/>
        </p:nvPicPr>
        <p:blipFill>
          <a:blip r:embed="rId3" cstate="print"/>
          <a:stretch>
            <a:fillRect/>
          </a:stretch>
        </p:blipFill>
        <p:spPr>
          <a:xfrm>
            <a:off x="-36512" y="980728"/>
            <a:ext cx="9206113" cy="4752528"/>
          </a:xfrm>
          <a:prstGeom prst="rect">
            <a:avLst/>
          </a:prstGeom>
        </p:spPr>
      </p:pic>
      <p:sp>
        <p:nvSpPr>
          <p:cNvPr id="23" name="TextBox 22"/>
          <p:cNvSpPr txBox="1"/>
          <p:nvPr/>
        </p:nvSpPr>
        <p:spPr>
          <a:xfrm>
            <a:off x="0" y="5867980"/>
            <a:ext cx="9144000" cy="369332"/>
          </a:xfrm>
          <a:prstGeom prst="rect">
            <a:avLst/>
          </a:prstGeom>
          <a:noFill/>
        </p:spPr>
        <p:txBody>
          <a:bodyPr wrap="square" rtlCol="0">
            <a:spAutoFit/>
          </a:bodyPr>
          <a:lstStyle/>
          <a:p>
            <a:pPr algn="ctr"/>
            <a:r>
              <a:rPr lang="en-AU" b="1" dirty="0" smtClean="0"/>
              <a:t>Eaglehawk Reef: Long Section</a:t>
            </a:r>
            <a:endParaRPr lang="en-AU" b="1" dirty="0"/>
          </a:p>
        </p:txBody>
      </p:sp>
      <p:pic>
        <p:nvPicPr>
          <p:cNvPr id="10" name="Picture 9"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TextBox 14"/>
          <p:cNvSpPr txBox="1"/>
          <p:nvPr/>
        </p:nvSpPr>
        <p:spPr>
          <a:xfrm>
            <a:off x="179512" y="188640"/>
            <a:ext cx="4309193"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Deposit</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26</a:t>
            </a:fld>
            <a:endParaRPr lang="en-AU" b="1" dirty="0">
              <a:solidFill>
                <a:schemeClr val="tx1">
                  <a:lumMod val="75000"/>
                  <a:lumOff val="25000"/>
                </a:schemeClr>
              </a:solidFill>
              <a:latin typeface="OCR A Extended" pitchFamily="50" charset="0"/>
              <a:cs typeface="Helvetica" pitchFamily="34" charset="0"/>
            </a:endParaRPr>
          </a:p>
        </p:txBody>
      </p:sp>
      <p:sp>
        <p:nvSpPr>
          <p:cNvPr id="2" name="Oval 1"/>
          <p:cNvSpPr/>
          <p:nvPr/>
        </p:nvSpPr>
        <p:spPr>
          <a:xfrm rot="1706651">
            <a:off x="8079137" y="3140968"/>
            <a:ext cx="1090464" cy="86409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00FF00"/>
                </a:solidFill>
              </a:ln>
            </a:endParaRPr>
          </a:p>
        </p:txBody>
      </p:sp>
      <p:sp>
        <p:nvSpPr>
          <p:cNvPr id="3" name="TextBox 2"/>
          <p:cNvSpPr txBox="1"/>
          <p:nvPr/>
        </p:nvSpPr>
        <p:spPr>
          <a:xfrm>
            <a:off x="7386345" y="2357364"/>
            <a:ext cx="1729961" cy="307777"/>
          </a:xfrm>
          <a:prstGeom prst="rect">
            <a:avLst/>
          </a:prstGeom>
          <a:noFill/>
        </p:spPr>
        <p:txBody>
          <a:bodyPr wrap="none" rtlCol="0">
            <a:spAutoFit/>
          </a:bodyPr>
          <a:lstStyle/>
          <a:p>
            <a:r>
              <a:rPr lang="en-AU" sz="1400" b="1" dirty="0" smtClean="0">
                <a:solidFill>
                  <a:srgbClr val="7030A0"/>
                </a:solidFill>
              </a:rPr>
              <a:t>Alliance South Shoot</a:t>
            </a:r>
            <a:endParaRPr lang="en-AU" sz="1400" b="1" dirty="0">
              <a:solidFill>
                <a:srgbClr val="7030A0"/>
              </a:solidFill>
            </a:endParaRPr>
          </a:p>
        </p:txBody>
      </p:sp>
      <p:cxnSp>
        <p:nvCxnSpPr>
          <p:cNvPr id="5" name="Straight Arrow Connector 4"/>
          <p:cNvCxnSpPr/>
          <p:nvPr/>
        </p:nvCxnSpPr>
        <p:spPr>
          <a:xfrm>
            <a:off x="8779296" y="2636912"/>
            <a:ext cx="0" cy="43204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4172937"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Drilling</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27</a:t>
            </a:fld>
            <a:endParaRPr lang="en-AU" b="1" dirty="0">
              <a:solidFill>
                <a:schemeClr val="tx1">
                  <a:lumMod val="75000"/>
                  <a:lumOff val="25000"/>
                </a:schemeClr>
              </a:solidFill>
              <a:latin typeface="OCR A Extended" pitchFamily="50" charset="0"/>
              <a:cs typeface="Helvetica" pitchFamily="34" charset="0"/>
            </a:endParaRPr>
          </a:p>
        </p:txBody>
      </p:sp>
      <p:sp>
        <p:nvSpPr>
          <p:cNvPr id="8" name="Rectangle 7"/>
          <p:cNvSpPr/>
          <p:nvPr/>
        </p:nvSpPr>
        <p:spPr>
          <a:xfrm>
            <a:off x="395536" y="1188035"/>
            <a:ext cx="8352928" cy="4401205"/>
          </a:xfrm>
          <a:prstGeom prst="rect">
            <a:avLst/>
          </a:prstGeom>
        </p:spPr>
        <p:txBody>
          <a:bodyPr wrap="square">
            <a:spAutoFit/>
          </a:bodyPr>
          <a:lstStyle/>
          <a:p>
            <a:pPr>
              <a:spcAft>
                <a:spcPts val="12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Sampling</a:t>
            </a:r>
            <a:endParaRPr lang="en-AU" sz="1600" dirty="0" smtClean="0">
              <a:latin typeface="Helvetica" pitchFamily="34" charset="0"/>
              <a:cs typeface="Helvetica" pitchFamily="34" charset="0"/>
            </a:endParaRPr>
          </a:p>
          <a:p>
            <a:pPr>
              <a:spcAft>
                <a:spcPts val="600"/>
              </a:spcAft>
              <a:buBlip>
                <a:blip r:embed="rId5"/>
              </a:buBlip>
            </a:pPr>
            <a:r>
              <a:rPr lang="en-AU" sz="1600" dirty="0" smtClean="0">
                <a:latin typeface="Helvetica" pitchFamily="34" charset="0"/>
                <a:cs typeface="Helvetica" pitchFamily="34" charset="0"/>
              </a:rPr>
              <a:t>    HQ diamond core where possible with NQ2 wedges</a:t>
            </a:r>
          </a:p>
          <a:p>
            <a:pPr>
              <a:spcAft>
                <a:spcPts val="600"/>
              </a:spcAft>
              <a:buBlip>
                <a:blip r:embed="rId5"/>
              </a:buBlip>
            </a:pPr>
            <a:r>
              <a:rPr lang="en-AU" sz="1600" dirty="0">
                <a:latin typeface="Helvetica" pitchFamily="34" charset="0"/>
                <a:cs typeface="Helvetica" pitchFamily="34" charset="0"/>
              </a:rPr>
              <a:t>    Deposit defined with 40 metre by 50 metres spaced drilling</a:t>
            </a:r>
          </a:p>
          <a:p>
            <a:pPr>
              <a:spcAft>
                <a:spcPts val="600"/>
              </a:spcAft>
              <a:buBlip>
                <a:blip r:embed="rId5"/>
              </a:buBlip>
            </a:pPr>
            <a:r>
              <a:rPr lang="en-AU" sz="1600" dirty="0">
                <a:latin typeface="Helvetica" pitchFamily="34" charset="0"/>
                <a:cs typeface="Helvetica" pitchFamily="34" charset="0"/>
              </a:rPr>
              <a:t>    Some infill to 20 metre by 25 metre spaced </a:t>
            </a:r>
            <a:r>
              <a:rPr lang="en-AU" sz="1600" dirty="0" smtClean="0">
                <a:latin typeface="Helvetica" pitchFamily="34" charset="0"/>
                <a:cs typeface="Helvetica" pitchFamily="34" charset="0"/>
              </a:rPr>
              <a:t>drilling</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Sampling to lithological boundaries</a:t>
            </a:r>
          </a:p>
          <a:p>
            <a:pPr>
              <a:spcAft>
                <a:spcPts val="600"/>
              </a:spcAft>
              <a:buBlip>
                <a:blip r:embed="rId5"/>
              </a:buBlip>
            </a:pPr>
            <a:r>
              <a:rPr lang="en-AU" sz="1600" dirty="0" smtClean="0">
                <a:latin typeface="Helvetica" pitchFamily="34" charset="0"/>
                <a:cs typeface="Helvetica" pitchFamily="34" charset="0"/>
              </a:rPr>
              <a:t>    </a:t>
            </a:r>
            <a:r>
              <a:rPr lang="en-AU" sz="1600" dirty="0">
                <a:latin typeface="Helvetica" pitchFamily="34" charset="0"/>
                <a:cs typeface="Helvetica" pitchFamily="34" charset="0"/>
              </a:rPr>
              <a:t>H</a:t>
            </a:r>
            <a:r>
              <a:rPr lang="en-AU" sz="1600" dirty="0" smtClean="0">
                <a:latin typeface="Helvetica" pitchFamily="34" charset="0"/>
                <a:cs typeface="Helvetica" pitchFamily="34" charset="0"/>
              </a:rPr>
              <a:t>alf core samples (maximum sample length 1.3 metres)</a:t>
            </a:r>
          </a:p>
          <a:p>
            <a:pPr>
              <a:spcAft>
                <a:spcPts val="600"/>
              </a:spcAft>
              <a:buBlip>
                <a:blip r:embed="rId5"/>
              </a:buBlip>
            </a:pPr>
            <a:r>
              <a:rPr lang="en-AU" sz="1600" dirty="0" smtClean="0">
                <a:latin typeface="Helvetica" pitchFamily="34" charset="0"/>
                <a:cs typeface="Helvetica" pitchFamily="34" charset="0"/>
              </a:rPr>
              <a:t>    Routinely sampled south side of core</a:t>
            </a:r>
          </a:p>
          <a:p>
            <a:pPr>
              <a:spcAft>
                <a:spcPts val="2400"/>
              </a:spcAft>
              <a:buBlip>
                <a:blip r:embed="rId5"/>
              </a:buBlip>
            </a:pPr>
            <a:r>
              <a:rPr lang="en-AU" sz="1600" dirty="0" smtClean="0">
                <a:solidFill>
                  <a:srgbClr val="FF0000"/>
                </a:solidFill>
                <a:latin typeface="Helvetica" pitchFamily="34" charset="0"/>
                <a:cs typeface="Helvetica" pitchFamily="34" charset="0"/>
              </a:rPr>
              <a:t>    BUT….. if visible gold intersected – retained half of core with visible gold</a:t>
            </a:r>
            <a:endParaRPr lang="en-AU" sz="1600" dirty="0">
              <a:latin typeface="Helvetica" pitchFamily="34" charset="0"/>
              <a:cs typeface="Helvetica" pitchFamily="34" charset="0"/>
            </a:endParaRPr>
          </a:p>
          <a:p>
            <a:pPr>
              <a:spcAft>
                <a:spcPts val="12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Analysis</a:t>
            </a:r>
            <a:endParaRPr lang="en-AU" sz="1600" dirty="0" smtClean="0">
              <a:latin typeface="Helvetica" pitchFamily="34" charset="0"/>
              <a:cs typeface="Helvetica" pitchFamily="34" charset="0"/>
            </a:endParaRPr>
          </a:p>
          <a:p>
            <a:pPr>
              <a:spcAft>
                <a:spcPts val="600"/>
              </a:spcAft>
              <a:buBlip>
                <a:blip r:embed="rId5"/>
              </a:buBlip>
            </a:pPr>
            <a:r>
              <a:rPr lang="en-AU" sz="1600" dirty="0" smtClean="0">
                <a:latin typeface="Helvetica" pitchFamily="34" charset="0"/>
                <a:cs typeface="Helvetica" pitchFamily="34" charset="0"/>
              </a:rPr>
              <a:t>    Total samples pulverised before splitting</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400 gram to 1 kilogram BLEG with fire assay of residue if Au &gt; 0.4 g/t Au</a:t>
            </a:r>
          </a:p>
          <a:p>
            <a:pPr>
              <a:spcAft>
                <a:spcPts val="600"/>
              </a:spcAft>
              <a:buBlip>
                <a:blip r:embed="rId5"/>
              </a:buBlip>
            </a:pPr>
            <a:r>
              <a:rPr lang="en-AU" sz="1600" dirty="0" smtClean="0">
                <a:latin typeface="Helvetica" pitchFamily="34" charset="0"/>
                <a:cs typeface="Helvetica" pitchFamily="34" charset="0"/>
              </a:rPr>
              <a:t>    </a:t>
            </a:r>
            <a:r>
              <a:rPr lang="en-AU" sz="1600" dirty="0">
                <a:latin typeface="Helvetica" pitchFamily="34" charset="0"/>
                <a:cs typeface="Helvetica" pitchFamily="34" charset="0"/>
              </a:rPr>
              <a:t>R</a:t>
            </a:r>
            <a:r>
              <a:rPr lang="en-AU" sz="1600" dirty="0" smtClean="0">
                <a:latin typeface="Helvetica" pitchFamily="34" charset="0"/>
                <a:cs typeface="Helvetica" pitchFamily="34" charset="0"/>
              </a:rPr>
              <a:t>eef and altered zones also analysed for As, Ag, Cu, </a:t>
            </a:r>
            <a:r>
              <a:rPr lang="en-AU" sz="1600" dirty="0" err="1" smtClean="0">
                <a:latin typeface="Helvetica" pitchFamily="34" charset="0"/>
                <a:cs typeface="Helvetica" pitchFamily="34" charset="0"/>
              </a:rPr>
              <a:t>Pb</a:t>
            </a:r>
            <a:r>
              <a:rPr lang="en-AU" sz="1600" dirty="0" smtClean="0">
                <a:latin typeface="Helvetica" pitchFamily="34" charset="0"/>
                <a:cs typeface="Helvetica" pitchFamily="34" charset="0"/>
              </a:rPr>
              <a:t>, Zn, Bi, </a:t>
            </a:r>
            <a:r>
              <a:rPr lang="en-AU" sz="1600" dirty="0" err="1" smtClean="0">
                <a:latin typeface="Helvetica" pitchFamily="34" charset="0"/>
                <a:cs typeface="Helvetica" pitchFamily="34" charset="0"/>
              </a:rPr>
              <a:t>Te</a:t>
            </a:r>
            <a:r>
              <a:rPr lang="en-AU" sz="1600" dirty="0" smtClean="0">
                <a:latin typeface="Helvetica" pitchFamily="34" charset="0"/>
                <a:cs typeface="Helvetica" pitchFamily="34" charset="0"/>
              </a:rPr>
              <a:t>, Mo, Ni &amp; </a:t>
            </a:r>
            <a:r>
              <a:rPr lang="en-AU" sz="1600" dirty="0" err="1" smtClean="0">
                <a:latin typeface="Helvetica" pitchFamily="34" charset="0"/>
                <a:cs typeface="Helvetica" pitchFamily="34" charset="0"/>
              </a:rPr>
              <a:t>Sb</a:t>
            </a:r>
            <a:endParaRPr lang="en-AU" sz="1600" dirty="0" smtClean="0">
              <a:latin typeface="Helvetica" pitchFamily="34" charset="0"/>
              <a:cs typeface="Helvetica" pitchFamily="34" charset="0"/>
            </a:endParaRPr>
          </a:p>
        </p:txBody>
      </p:sp>
    </p:spTree>
    <p:extLst>
      <p:ext uri="{BB962C8B-B14F-4D97-AF65-F5344CB8AC3E}">
        <p14:creationId xmlns:p14="http://schemas.microsoft.com/office/powerpoint/2010/main" val="1700592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4172937"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Drilling</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28</a:t>
            </a:fld>
            <a:endParaRPr lang="en-AU" b="1" dirty="0">
              <a:solidFill>
                <a:schemeClr val="tx1">
                  <a:lumMod val="75000"/>
                  <a:lumOff val="25000"/>
                </a:schemeClr>
              </a:solidFill>
              <a:latin typeface="OCR A Extended" pitchFamily="50" charset="0"/>
              <a:cs typeface="Helvetica" pitchFamily="34" charset="0"/>
            </a:endParaRPr>
          </a:p>
        </p:txBody>
      </p:sp>
      <p:sp>
        <p:nvSpPr>
          <p:cNvPr id="8" name="Rectangle 7"/>
          <p:cNvSpPr/>
          <p:nvPr/>
        </p:nvSpPr>
        <p:spPr>
          <a:xfrm>
            <a:off x="35496" y="1121518"/>
            <a:ext cx="8352928" cy="400110"/>
          </a:xfrm>
          <a:prstGeom prst="rect">
            <a:avLst/>
          </a:prstGeom>
        </p:spPr>
        <p:txBody>
          <a:bodyPr wrap="square">
            <a:spAutoFit/>
          </a:bodyPr>
          <a:lstStyle/>
          <a:p>
            <a:pPr>
              <a:spcAft>
                <a:spcPts val="6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Effect of retaining core with visible gold</a:t>
            </a:r>
            <a:endParaRPr lang="en-AU" sz="1600" dirty="0" smtClean="0">
              <a:latin typeface="Helvetica" pitchFamily="34" charset="0"/>
              <a:cs typeface="Helvetica" pitchFamily="34" charset="0"/>
            </a:endParaRPr>
          </a:p>
        </p:txBody>
      </p:sp>
      <p:pic>
        <p:nvPicPr>
          <p:cNvPr id="9" name="Picture 20" descr="gold DDH089"/>
          <p:cNvPicPr>
            <a:picLocks noChangeAspect="1" noChangeArrowheads="1"/>
          </p:cNvPicPr>
          <p:nvPr/>
        </p:nvPicPr>
        <p:blipFill rotWithShape="1">
          <a:blip r:embed="rId5">
            <a:extLst>
              <a:ext uri="{28A0092B-C50C-407E-A947-70E740481C1C}">
                <a14:useLocalDpi xmlns:a14="http://schemas.microsoft.com/office/drawing/2010/main" val="0"/>
              </a:ext>
            </a:extLst>
          </a:blip>
          <a:srcRect l="31418" t="22940" b="19073"/>
          <a:stretch/>
        </p:blipFill>
        <p:spPr bwMode="auto">
          <a:xfrm>
            <a:off x="5148064" y="1556792"/>
            <a:ext cx="3995936" cy="2520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542327231"/>
              </p:ext>
            </p:extLst>
          </p:nvPr>
        </p:nvGraphicFramePr>
        <p:xfrm>
          <a:off x="539552" y="1628800"/>
          <a:ext cx="3231231" cy="4427565"/>
        </p:xfrm>
        <a:graphic>
          <a:graphicData uri="http://schemas.openxmlformats.org/drawingml/2006/table">
            <a:tbl>
              <a:tblPr>
                <a:tableStyleId>{5C22544A-7EE6-4342-B048-85BDC9FD1C3A}</a:tableStyleId>
              </a:tblPr>
              <a:tblGrid>
                <a:gridCol w="1077077"/>
                <a:gridCol w="1077077"/>
                <a:gridCol w="1077077"/>
              </a:tblGrid>
              <a:tr h="260445">
                <a:tc gridSpan="3">
                  <a:txBody>
                    <a:bodyPr/>
                    <a:lstStyle/>
                    <a:p>
                      <a:pPr algn="ctr" fontAlgn="ctr"/>
                      <a:r>
                        <a:rPr lang="en-AU" sz="1600" u="none" strike="noStrike" dirty="0">
                          <a:effectLst/>
                        </a:rPr>
                        <a:t>Example of Holes with Visible Gold</a:t>
                      </a:r>
                      <a:endParaRPr lang="en-AU"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r>
              <a:tr h="520890">
                <a:tc>
                  <a:txBody>
                    <a:bodyPr/>
                    <a:lstStyle/>
                    <a:p>
                      <a:pPr algn="ctr" fontAlgn="ctr"/>
                      <a:r>
                        <a:rPr lang="en-AU" sz="1600" u="none" strike="noStrike" dirty="0" err="1">
                          <a:effectLst/>
                        </a:rPr>
                        <a:t>Hole_ID</a:t>
                      </a:r>
                      <a:endParaRPr lang="en-AU"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Interval      (m)</a:t>
                      </a:r>
                      <a:endParaRPr lang="en-AU"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Grade        (g/t Au)</a:t>
                      </a:r>
                      <a:endParaRPr lang="en-AU"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dirty="0">
                          <a:effectLst/>
                        </a:rPr>
                        <a:t>DDH089</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0.25</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2.72</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dirty="0">
                          <a:effectLst/>
                        </a:rPr>
                        <a:t>DDH089</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0.70</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2.61</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DDH089</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0.25</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5.06</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DDH091</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0.85</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1.91</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DDH092</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1.05</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0.74</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DDH100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0.90</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0.37</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DDH100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0.90</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1.22</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dirty="0">
                          <a:solidFill>
                            <a:srgbClr val="FF0000"/>
                          </a:solidFill>
                          <a:effectLst/>
                        </a:rPr>
                        <a:t>DDH104</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solidFill>
                            <a:srgbClr val="FF0000"/>
                          </a:solidFill>
                          <a:effectLst/>
                        </a:rPr>
                        <a:t>0.75</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solidFill>
                            <a:srgbClr val="FF0000"/>
                          </a:solidFill>
                          <a:effectLst/>
                        </a:rPr>
                        <a:t>44.39</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DDH104</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0.75</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2.76</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DDH107</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0.90</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7.30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DDH108</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0.85</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3.48</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DDH110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0.90</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2.27</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a:effectLst/>
                        </a:rPr>
                        <a:t>DDH110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a:effectLst/>
                        </a:rPr>
                        <a:t>1.00</a:t>
                      </a:r>
                      <a:endParaRPr lang="en-AU" sz="16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effectLst/>
                        </a:rPr>
                        <a:t>0.13</a:t>
                      </a:r>
                      <a:endParaRPr lang="en-AU"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45">
                <a:tc>
                  <a:txBody>
                    <a:bodyPr/>
                    <a:lstStyle/>
                    <a:p>
                      <a:pPr algn="ctr" fontAlgn="ctr"/>
                      <a:r>
                        <a:rPr lang="en-AU" sz="1600" u="none" strike="noStrike" dirty="0">
                          <a:solidFill>
                            <a:srgbClr val="FF0000"/>
                          </a:solidFill>
                          <a:effectLst/>
                        </a:rPr>
                        <a:t>DDH110</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solidFill>
                            <a:srgbClr val="FF0000"/>
                          </a:solidFill>
                          <a:effectLst/>
                        </a:rPr>
                        <a:t>0.80</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AU" sz="1600" u="none" strike="noStrike" dirty="0">
                          <a:solidFill>
                            <a:srgbClr val="FF0000"/>
                          </a:solidFill>
                          <a:effectLst/>
                        </a:rPr>
                        <a:t>35.28</a:t>
                      </a:r>
                      <a:endParaRPr lang="en-AU" sz="1600" b="0" i="0" u="none" strike="noStrike" dirty="0">
                        <a:solidFill>
                          <a:srgbClr val="FF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22" descr="DDH89257to265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883" b="25934"/>
          <a:stretch/>
        </p:blipFill>
        <p:spPr bwMode="auto">
          <a:xfrm>
            <a:off x="3923929" y="4118913"/>
            <a:ext cx="5220071" cy="2160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6177" y="6093296"/>
            <a:ext cx="3031727" cy="276999"/>
          </a:xfrm>
          <a:prstGeom prst="rect">
            <a:avLst/>
          </a:prstGeom>
          <a:noFill/>
        </p:spPr>
        <p:txBody>
          <a:bodyPr wrap="none" rtlCol="0">
            <a:spAutoFit/>
          </a:bodyPr>
          <a:lstStyle/>
          <a:p>
            <a:r>
              <a:rPr lang="en-AU" sz="1200" dirty="0" smtClean="0"/>
              <a:t>First 18 holes → 14 visible gold intersections</a:t>
            </a:r>
            <a:endParaRPr lang="en-AU" sz="1200" dirty="0"/>
          </a:p>
        </p:txBody>
      </p:sp>
    </p:spTree>
    <p:extLst>
      <p:ext uri="{BB962C8B-B14F-4D97-AF65-F5344CB8AC3E}">
        <p14:creationId xmlns:p14="http://schemas.microsoft.com/office/powerpoint/2010/main" val="2264907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55576" y="1578605"/>
            <a:ext cx="432048" cy="43204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rot="876179">
            <a:off x="7419924" y="1627119"/>
            <a:ext cx="954115" cy="30924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5" name="Chart 14"/>
          <p:cNvGraphicFramePr>
            <a:graphicFrameLocks/>
          </p:cNvGraphicFramePr>
          <p:nvPr>
            <p:extLst>
              <p:ext uri="{D42A27DB-BD31-4B8C-83A1-F6EECF244321}">
                <p14:modId xmlns:p14="http://schemas.microsoft.com/office/powerpoint/2010/main" val="1162682480"/>
              </p:ext>
            </p:extLst>
          </p:nvPr>
        </p:nvGraphicFramePr>
        <p:xfrm>
          <a:off x="323528" y="1575956"/>
          <a:ext cx="8496944" cy="4733364"/>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descr="Black Reef LS_1b.jpg"/>
          <p:cNvPicPr>
            <a:picLocks noChangeAspect="1"/>
          </p:cNvPicPr>
          <p:nvPr/>
        </p:nvPicPr>
        <p:blipFill>
          <a:blip r:embed="rId4" cstate="print"/>
          <a:srcRect l="6354" t="94860" r="73126" b="2066"/>
          <a:stretch>
            <a:fillRect/>
          </a:stretch>
        </p:blipFill>
        <p:spPr>
          <a:xfrm>
            <a:off x="7020272" y="6381328"/>
            <a:ext cx="1368152" cy="152400"/>
          </a:xfrm>
          <a:prstGeom prst="rect">
            <a:avLst/>
          </a:prstGeom>
        </p:spPr>
      </p:pic>
      <p:pic>
        <p:nvPicPr>
          <p:cNvPr id="20" name="Picture 19"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21" name="TextBox 20"/>
          <p:cNvSpPr txBox="1"/>
          <p:nvPr/>
        </p:nvSpPr>
        <p:spPr>
          <a:xfrm>
            <a:off x="179512" y="188640"/>
            <a:ext cx="4172937"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Drilling</a:t>
            </a:r>
            <a:endParaRPr lang="en-US" sz="3200" dirty="0">
              <a:latin typeface="Helvetica" pitchFamily="34" charset="0"/>
              <a:cs typeface="Helvetica" pitchFamily="34" charset="0"/>
            </a:endParaRPr>
          </a:p>
        </p:txBody>
      </p:sp>
      <p:pic>
        <p:nvPicPr>
          <p:cNvPr id="22" name="Picture 21" descr="ORL bottom panel.jpg"/>
          <p:cNvPicPr>
            <a:picLocks noChangeAspect="1"/>
          </p:cNvPicPr>
          <p:nvPr/>
        </p:nvPicPr>
        <p:blipFill>
          <a:blip r:embed="rId6" cstate="print"/>
          <a:srcRect l="14451"/>
          <a:stretch>
            <a:fillRect/>
          </a:stretch>
        </p:blipFill>
        <p:spPr>
          <a:xfrm>
            <a:off x="0" y="6309320"/>
            <a:ext cx="9144000" cy="539307"/>
          </a:xfrm>
          <a:prstGeom prst="rect">
            <a:avLst/>
          </a:prstGeom>
        </p:spPr>
      </p:pic>
      <p:sp>
        <p:nvSpPr>
          <p:cNvPr id="23"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29</a:t>
            </a:fld>
            <a:endParaRPr lang="en-AU" b="1" dirty="0">
              <a:solidFill>
                <a:schemeClr val="tx1">
                  <a:lumMod val="75000"/>
                  <a:lumOff val="25000"/>
                </a:schemeClr>
              </a:solidFill>
              <a:latin typeface="OCR A Extended" pitchFamily="50" charset="0"/>
              <a:cs typeface="Helvetica" pitchFamily="34" charset="0"/>
            </a:endParaRPr>
          </a:p>
        </p:txBody>
      </p:sp>
      <p:sp>
        <p:nvSpPr>
          <p:cNvPr id="9" name="Rectangle 8"/>
          <p:cNvSpPr/>
          <p:nvPr/>
        </p:nvSpPr>
        <p:spPr>
          <a:xfrm>
            <a:off x="323528" y="1052736"/>
            <a:ext cx="8820472" cy="523220"/>
          </a:xfrm>
          <a:prstGeom prst="rect">
            <a:avLst/>
          </a:prstGeom>
        </p:spPr>
        <p:txBody>
          <a:bodyPr wrap="square">
            <a:spAutoFit/>
          </a:bodyPr>
          <a:lstStyle/>
          <a:p>
            <a:pPr>
              <a:spcAft>
                <a:spcPts val="600"/>
              </a:spcAft>
            </a:pP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Sample Population </a:t>
            </a: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(Eaglehawk Reef Intersections)</a:t>
            </a:r>
            <a:endParaRPr lang="en-A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p:txBody>
      </p:sp>
      <p:sp>
        <p:nvSpPr>
          <p:cNvPr id="11" name="TextBox 10"/>
          <p:cNvSpPr txBox="1"/>
          <p:nvPr/>
        </p:nvSpPr>
        <p:spPr>
          <a:xfrm>
            <a:off x="3923928" y="4797152"/>
            <a:ext cx="1518749" cy="338554"/>
          </a:xfrm>
          <a:prstGeom prst="rect">
            <a:avLst/>
          </a:prstGeom>
          <a:noFill/>
        </p:spPr>
        <p:txBody>
          <a:bodyPr wrap="none" rtlCol="0">
            <a:spAutoFit/>
          </a:bodyPr>
          <a:lstStyle/>
          <a:p>
            <a:r>
              <a:rPr lang="en-AU" sz="1600" b="1" dirty="0" smtClean="0">
                <a:solidFill>
                  <a:srgbClr val="FF0000"/>
                </a:solidFill>
                <a:latin typeface="Helvetica" panose="020B0604020202020204" pitchFamily="34" charset="0"/>
                <a:cs typeface="Helvetica" panose="020B0604020202020204" pitchFamily="34" charset="0"/>
              </a:rPr>
              <a:t>22% &gt;5 g/t Au</a:t>
            </a:r>
            <a:endParaRPr lang="en-AU" sz="1600" b="1" dirty="0">
              <a:solidFill>
                <a:srgbClr val="FF0000"/>
              </a:solidFill>
              <a:latin typeface="Helvetica" panose="020B0604020202020204" pitchFamily="34" charset="0"/>
              <a:cs typeface="Helvetica" panose="020B0604020202020204" pitchFamily="34" charset="0"/>
            </a:endParaRPr>
          </a:p>
        </p:txBody>
      </p:sp>
      <p:sp>
        <p:nvSpPr>
          <p:cNvPr id="12" name="TextBox 11"/>
          <p:cNvSpPr txBox="1"/>
          <p:nvPr/>
        </p:nvSpPr>
        <p:spPr>
          <a:xfrm>
            <a:off x="2554456" y="1805915"/>
            <a:ext cx="3842719" cy="830997"/>
          </a:xfrm>
          <a:prstGeom prst="rect">
            <a:avLst/>
          </a:prstGeom>
          <a:noFill/>
        </p:spPr>
        <p:txBody>
          <a:bodyPr wrap="none" rtlCol="0">
            <a:spAutoFit/>
          </a:bodyPr>
          <a:lstStyle/>
          <a:p>
            <a:pPr algn="ctr"/>
            <a:r>
              <a:rPr lang="en-AU" sz="1600" b="1" dirty="0" smtClean="0">
                <a:solidFill>
                  <a:srgbClr val="FF0000"/>
                </a:solidFill>
                <a:latin typeface="Helvetica" panose="020B0604020202020204" pitchFamily="34" charset="0"/>
                <a:cs typeface="Helvetica" panose="020B0604020202020204" pitchFamily="34" charset="0"/>
              </a:rPr>
              <a:t>9% of drill holes into reef with</a:t>
            </a:r>
          </a:p>
          <a:p>
            <a:pPr algn="ctr"/>
            <a:r>
              <a:rPr lang="en-AU" sz="1600" b="1" dirty="0" smtClean="0">
                <a:solidFill>
                  <a:srgbClr val="FF0000"/>
                </a:solidFill>
                <a:latin typeface="Helvetica" panose="020B0604020202020204" pitchFamily="34" charset="0"/>
                <a:cs typeface="Helvetica" panose="020B0604020202020204" pitchFamily="34" charset="0"/>
              </a:rPr>
              <a:t>ore-grade intersections (&gt;10 g-m Au)</a:t>
            </a:r>
          </a:p>
          <a:p>
            <a:pPr algn="ctr"/>
            <a:r>
              <a:rPr lang="en-AU" sz="1600" b="1" dirty="0" smtClean="0">
                <a:solidFill>
                  <a:srgbClr val="FF0000"/>
                </a:solidFill>
                <a:latin typeface="Helvetica" panose="020B0604020202020204" pitchFamily="34" charset="0"/>
                <a:cs typeface="Helvetica" panose="020B0604020202020204" pitchFamily="34" charset="0"/>
              </a:rPr>
              <a:t>Peak result: &lt;60 g-m Au</a:t>
            </a:r>
            <a:endParaRPr lang="en-AU" sz="1600" b="1" dirty="0">
              <a:solidFill>
                <a:srgbClr val="FF0000"/>
              </a:solidFill>
              <a:latin typeface="Helvetica" panose="020B0604020202020204" pitchFamily="34" charset="0"/>
              <a:cs typeface="Helvetica" panose="020B0604020202020204" pitchFamily="34" charset="0"/>
            </a:endParaRPr>
          </a:p>
        </p:txBody>
      </p:sp>
      <p:sp>
        <p:nvSpPr>
          <p:cNvPr id="13" name="TextBox 12"/>
          <p:cNvSpPr txBox="1"/>
          <p:nvPr/>
        </p:nvSpPr>
        <p:spPr>
          <a:xfrm>
            <a:off x="1331640" y="4949552"/>
            <a:ext cx="1518749" cy="338554"/>
          </a:xfrm>
          <a:prstGeom prst="rect">
            <a:avLst/>
          </a:prstGeom>
          <a:noFill/>
        </p:spPr>
        <p:txBody>
          <a:bodyPr wrap="none" rtlCol="0">
            <a:spAutoFit/>
          </a:bodyPr>
          <a:lstStyle/>
          <a:p>
            <a:r>
              <a:rPr lang="en-AU" sz="1600" b="1" dirty="0" smtClean="0">
                <a:solidFill>
                  <a:srgbClr val="FF0000"/>
                </a:solidFill>
                <a:latin typeface="Helvetica" panose="020B0604020202020204" pitchFamily="34" charset="0"/>
                <a:cs typeface="Helvetica" panose="020B0604020202020204" pitchFamily="34" charset="0"/>
              </a:rPr>
              <a:t>52% &gt;1 g/t Au</a:t>
            </a:r>
            <a:endParaRPr lang="en-AU" sz="1600" b="1" dirty="0">
              <a:solidFill>
                <a:srgbClr val="FF0000"/>
              </a:solidFill>
              <a:latin typeface="Helvetica" panose="020B0604020202020204" pitchFamily="34" charset="0"/>
              <a:cs typeface="Helvetica" panose="020B0604020202020204" pitchFamily="34" charset="0"/>
            </a:endParaRPr>
          </a:p>
        </p:txBody>
      </p:sp>
      <p:sp>
        <p:nvSpPr>
          <p:cNvPr id="14" name="TextBox 13"/>
          <p:cNvSpPr txBox="1"/>
          <p:nvPr/>
        </p:nvSpPr>
        <p:spPr>
          <a:xfrm>
            <a:off x="7521005" y="6042774"/>
            <a:ext cx="696024" cy="307777"/>
          </a:xfrm>
          <a:prstGeom prst="rect">
            <a:avLst/>
          </a:prstGeom>
          <a:noFill/>
        </p:spPr>
        <p:txBody>
          <a:bodyPr wrap="none" rtlCol="0">
            <a:spAutoFit/>
          </a:bodyPr>
          <a:lstStyle/>
          <a:p>
            <a:r>
              <a:rPr lang="en-AU" sz="1400" b="1" dirty="0">
                <a:latin typeface="Helvetica" panose="020B0604020202020204" pitchFamily="34" charset="0"/>
                <a:cs typeface="Helvetica" panose="020B0604020202020204" pitchFamily="34" charset="0"/>
              </a:rPr>
              <a:t>n</a:t>
            </a:r>
            <a:r>
              <a:rPr lang="en-AU" sz="1400" b="1" dirty="0" smtClean="0">
                <a:latin typeface="Helvetica" panose="020B0604020202020204" pitchFamily="34" charset="0"/>
                <a:cs typeface="Helvetica" panose="020B0604020202020204" pitchFamily="34" charset="0"/>
              </a:rPr>
              <a:t> = 96</a:t>
            </a:r>
            <a:endParaRPr lang="en-AU" sz="1400" b="1" dirty="0">
              <a:latin typeface="Helvetica" panose="020B0604020202020204" pitchFamily="34" charset="0"/>
              <a:cs typeface="Helvetica" panose="020B0604020202020204" pitchFamily="34" charset="0"/>
            </a:endParaRPr>
          </a:p>
        </p:txBody>
      </p:sp>
      <p:cxnSp>
        <p:nvCxnSpPr>
          <p:cNvPr id="4" name="Straight Arrow Connector 3"/>
          <p:cNvCxnSpPr>
            <a:stCxn id="12" idx="3"/>
          </p:cNvCxnSpPr>
          <p:nvPr/>
        </p:nvCxnSpPr>
        <p:spPr>
          <a:xfrm>
            <a:off x="6397175" y="2221414"/>
            <a:ext cx="983137" cy="52815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31642" y="2001943"/>
            <a:ext cx="1872206" cy="49095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665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8" y="749017"/>
            <a:ext cx="8820472" cy="5632311"/>
          </a:xfrm>
          <a:prstGeom prst="rect">
            <a:avLst/>
          </a:prstGeom>
          <a:noFill/>
        </p:spPr>
        <p:txBody>
          <a:bodyPr wrap="square" rtlCol="0">
            <a:spAutoFit/>
          </a:bodyPr>
          <a:lstStyle/>
          <a:p>
            <a:pPr>
              <a:spcAft>
                <a:spcPts val="600"/>
              </a:spcAft>
              <a:buClr>
                <a:schemeClr val="bg1"/>
              </a:buClr>
            </a:pPr>
            <a:endPar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lvl="1">
              <a:spcAft>
                <a:spcPts val="1000"/>
              </a:spcAft>
              <a:buBlip>
                <a:blip r:embed="rId3"/>
              </a:buBlip>
            </a:pPr>
            <a:r>
              <a:rPr lang="en-AU" sz="2400" dirty="0" smtClean="0">
                <a:latin typeface="Helvetica" pitchFamily="34" charset="0"/>
                <a:cs typeface="Helvetica" pitchFamily="34" charset="0"/>
              </a:rPr>
              <a:t>   Who is Octagonal Resources Limited ?</a:t>
            </a:r>
          </a:p>
          <a:p>
            <a:pPr lvl="1">
              <a:spcAft>
                <a:spcPts val="1000"/>
              </a:spcAft>
              <a:buBlip>
                <a:blip r:embed="rId3"/>
              </a:buBlip>
            </a:pPr>
            <a:r>
              <a:rPr lang="en-AU" sz="2400" dirty="0">
                <a:latin typeface="Helvetica" pitchFamily="34" charset="0"/>
                <a:cs typeface="Helvetica" pitchFamily="34" charset="0"/>
              </a:rPr>
              <a:t> </a:t>
            </a:r>
            <a:r>
              <a:rPr lang="en-AU" sz="2400" dirty="0" smtClean="0">
                <a:latin typeface="Helvetica" pitchFamily="34" charset="0"/>
                <a:cs typeface="Helvetica" pitchFamily="34" charset="0"/>
              </a:rPr>
              <a:t>  Regional geology of the Bendigo Zone</a:t>
            </a:r>
          </a:p>
          <a:p>
            <a:pPr lvl="1">
              <a:spcAft>
                <a:spcPts val="1000"/>
              </a:spcAft>
              <a:buBlip>
                <a:blip r:embed="rId3"/>
              </a:buBlip>
            </a:pPr>
            <a:r>
              <a:rPr lang="en-AU" sz="2400" dirty="0">
                <a:latin typeface="Helvetica" pitchFamily="34" charset="0"/>
                <a:cs typeface="Helvetica" pitchFamily="34" charset="0"/>
              </a:rPr>
              <a:t> </a:t>
            </a:r>
            <a:r>
              <a:rPr lang="en-AU" sz="2400" dirty="0" smtClean="0">
                <a:latin typeface="Helvetica" pitchFamily="34" charset="0"/>
                <a:cs typeface="Helvetica" pitchFamily="34" charset="0"/>
              </a:rPr>
              <a:t>  What is nuggetty gold ?</a:t>
            </a:r>
          </a:p>
          <a:p>
            <a:pPr lvl="1">
              <a:spcAft>
                <a:spcPts val="1000"/>
              </a:spcAft>
              <a:buBlip>
                <a:blip r:embed="rId3"/>
              </a:buBlip>
            </a:pPr>
            <a:r>
              <a:rPr lang="en-AU" sz="2400" dirty="0">
                <a:latin typeface="Helvetica" pitchFamily="34" charset="0"/>
                <a:cs typeface="Helvetica" pitchFamily="34" charset="0"/>
              </a:rPr>
              <a:t> </a:t>
            </a:r>
            <a:r>
              <a:rPr lang="en-AU" sz="2400" dirty="0" smtClean="0">
                <a:latin typeface="Helvetica" pitchFamily="34" charset="0"/>
                <a:cs typeface="Helvetica" pitchFamily="34" charset="0"/>
              </a:rPr>
              <a:t>  Commercial challenges for mining nuggetty gold</a:t>
            </a:r>
          </a:p>
          <a:p>
            <a:pPr lvl="1">
              <a:spcAft>
                <a:spcPts val="1000"/>
              </a:spcAft>
              <a:buBlip>
                <a:blip r:embed="rId3"/>
              </a:buBlip>
            </a:pPr>
            <a:r>
              <a:rPr lang="en-AU" sz="2400" dirty="0" smtClean="0">
                <a:latin typeface="Helvetica" pitchFamily="34" charset="0"/>
                <a:cs typeface="Helvetica" pitchFamily="34" charset="0"/>
              </a:rPr>
              <a:t>   Strategy for mining in a nuggetty gold environment</a:t>
            </a:r>
          </a:p>
          <a:p>
            <a:pPr lvl="1">
              <a:spcAft>
                <a:spcPts val="1000"/>
              </a:spcAft>
              <a:buBlip>
                <a:blip r:embed="rId3"/>
              </a:buBlip>
            </a:pPr>
            <a:r>
              <a:rPr lang="en-AU" sz="2400" dirty="0" smtClean="0">
                <a:latin typeface="Helvetica" pitchFamily="34" charset="0"/>
                <a:cs typeface="Helvetica" pitchFamily="34" charset="0"/>
              </a:rPr>
              <a:t>   Local geology of Maldon Goldfield</a:t>
            </a:r>
            <a:endParaRPr lang="en-AU" sz="2400" dirty="0">
              <a:latin typeface="Helvetica" pitchFamily="34" charset="0"/>
              <a:cs typeface="Helvetica" pitchFamily="34" charset="0"/>
            </a:endParaRPr>
          </a:p>
          <a:p>
            <a:pPr lvl="1">
              <a:buBlip>
                <a:blip r:embed="rId3"/>
              </a:buBlip>
            </a:pPr>
            <a:r>
              <a:rPr lang="en-AU" sz="2400" dirty="0" smtClean="0">
                <a:latin typeface="Helvetica" pitchFamily="34" charset="0"/>
                <a:cs typeface="Helvetica" pitchFamily="34" charset="0"/>
              </a:rPr>
              <a:t>   Discovery of Alliance South Deposit</a:t>
            </a:r>
          </a:p>
          <a:p>
            <a:pPr marL="1257300" lvl="2" indent="-342900">
              <a:buBlip>
                <a:blip r:embed="rId4"/>
              </a:buBlip>
            </a:pPr>
            <a:r>
              <a:rPr lang="en-AU" sz="2000" dirty="0">
                <a:latin typeface="Helvetica" pitchFamily="34" charset="0"/>
                <a:cs typeface="Helvetica" pitchFamily="34" charset="0"/>
              </a:rPr>
              <a:t> </a:t>
            </a:r>
            <a:r>
              <a:rPr lang="en-AU" sz="2000" dirty="0" smtClean="0">
                <a:latin typeface="Helvetica" pitchFamily="34" charset="0"/>
                <a:cs typeface="Helvetica" pitchFamily="34" charset="0"/>
              </a:rPr>
              <a:t>  Exploration history</a:t>
            </a:r>
            <a:endParaRPr lang="en-AU" sz="2000" dirty="0">
              <a:latin typeface="Helvetica" pitchFamily="34" charset="0"/>
              <a:cs typeface="Helvetica" pitchFamily="34" charset="0"/>
            </a:endParaRPr>
          </a:p>
          <a:p>
            <a:pPr marL="1257300" lvl="2" indent="-342900">
              <a:spcAft>
                <a:spcPts val="1000"/>
              </a:spcAft>
              <a:buBlip>
                <a:blip r:embed="rId4"/>
              </a:buBlip>
            </a:pPr>
            <a:r>
              <a:rPr lang="en-AU" sz="2000" dirty="0" smtClean="0">
                <a:latin typeface="Helvetica" pitchFamily="34" charset="0"/>
                <a:cs typeface="Helvetica" pitchFamily="34" charset="0"/>
              </a:rPr>
              <a:t>   Lessons learned</a:t>
            </a:r>
          </a:p>
          <a:p>
            <a:pPr lvl="1">
              <a:spcAft>
                <a:spcPts val="1000"/>
              </a:spcAft>
              <a:buBlip>
                <a:blip r:embed="rId3"/>
              </a:buBlip>
            </a:pPr>
            <a:r>
              <a:rPr lang="en-AU" sz="2400" dirty="0" smtClean="0">
                <a:latin typeface="Helvetica" pitchFamily="34" charset="0"/>
                <a:cs typeface="Helvetica" pitchFamily="34" charset="0"/>
              </a:rPr>
              <a:t>   Mining at the Alliance South Deposit</a:t>
            </a:r>
          </a:p>
          <a:p>
            <a:pPr lvl="1">
              <a:spcAft>
                <a:spcPts val="1000"/>
              </a:spcAft>
              <a:buBlip>
                <a:blip r:embed="rId3"/>
              </a:buBlip>
            </a:pPr>
            <a:r>
              <a:rPr lang="en-AU" sz="2400" dirty="0" smtClean="0">
                <a:latin typeface="Helvetica" pitchFamily="34" charset="0"/>
                <a:cs typeface="Helvetica" pitchFamily="34" charset="0"/>
              </a:rPr>
              <a:t>   Conclusions</a:t>
            </a:r>
          </a:p>
        </p:txBody>
      </p:sp>
      <p:pic>
        <p:nvPicPr>
          <p:cNvPr id="10" name="Picture 4" descr="http://www.coinnews.net/wp-content/uploads/2010/08/Kangaroo-Minted-Gold-Ba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670" r="1" b="-1663"/>
          <a:stretch/>
        </p:blipFill>
        <p:spPr bwMode="auto">
          <a:xfrm rot="16200000">
            <a:off x="6624226" y="3969058"/>
            <a:ext cx="2880322" cy="22322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ORL bottom panel.jpg"/>
          <p:cNvPicPr>
            <a:picLocks noChangeAspect="1"/>
          </p:cNvPicPr>
          <p:nvPr/>
        </p:nvPicPr>
        <p:blipFill>
          <a:blip r:embed="rId6"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7"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1824538" cy="584775"/>
          </a:xfrm>
          <a:prstGeom prst="rect">
            <a:avLst/>
          </a:prstGeom>
          <a:noFill/>
        </p:spPr>
        <p:txBody>
          <a:bodyPr wrap="none" rtlCol="0">
            <a:spAutoFit/>
          </a:bodyPr>
          <a:lstStyle/>
          <a:p>
            <a:r>
              <a:rPr lang="en-US" sz="3200" dirty="0" smtClean="0">
                <a:latin typeface="Helvetica" pitchFamily="34" charset="0"/>
                <a:cs typeface="Helvetica" pitchFamily="34" charset="0"/>
              </a:rPr>
              <a:t>Contents</a:t>
            </a:r>
            <a:endParaRPr lang="en-US" sz="3200" dirty="0">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extLst>
              <p:ext uri="{D42A27DB-BD31-4B8C-83A1-F6EECF244321}">
                <p14:modId xmlns:p14="http://schemas.microsoft.com/office/powerpoint/2010/main" val="1508006381"/>
              </p:ext>
            </p:extLst>
          </p:nvPr>
        </p:nvGraphicFramePr>
        <p:xfrm>
          <a:off x="60647" y="1488976"/>
          <a:ext cx="5904657" cy="4968552"/>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descr="Black Reef LS_1b.jpg"/>
          <p:cNvPicPr>
            <a:picLocks noChangeAspect="1"/>
          </p:cNvPicPr>
          <p:nvPr/>
        </p:nvPicPr>
        <p:blipFill>
          <a:blip r:embed="rId4" cstate="print"/>
          <a:srcRect l="6354" t="94860" r="73126" b="2066"/>
          <a:stretch>
            <a:fillRect/>
          </a:stretch>
        </p:blipFill>
        <p:spPr>
          <a:xfrm>
            <a:off x="7020272" y="6381328"/>
            <a:ext cx="1368152" cy="152400"/>
          </a:xfrm>
          <a:prstGeom prst="rect">
            <a:avLst/>
          </a:prstGeom>
        </p:spPr>
      </p:pic>
      <p:pic>
        <p:nvPicPr>
          <p:cNvPr id="20" name="Picture 19"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21" name="TextBox 20"/>
          <p:cNvSpPr txBox="1"/>
          <p:nvPr/>
        </p:nvSpPr>
        <p:spPr>
          <a:xfrm>
            <a:off x="179512" y="188640"/>
            <a:ext cx="4172937"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Drilling</a:t>
            </a:r>
            <a:endParaRPr lang="en-US" sz="3200" dirty="0">
              <a:latin typeface="Helvetica" pitchFamily="34" charset="0"/>
              <a:cs typeface="Helvetica" pitchFamily="34" charset="0"/>
            </a:endParaRPr>
          </a:p>
        </p:txBody>
      </p:sp>
      <p:pic>
        <p:nvPicPr>
          <p:cNvPr id="22" name="Picture 21" descr="ORL bottom panel.jpg"/>
          <p:cNvPicPr>
            <a:picLocks noChangeAspect="1"/>
          </p:cNvPicPr>
          <p:nvPr/>
        </p:nvPicPr>
        <p:blipFill>
          <a:blip r:embed="rId6" cstate="print"/>
          <a:srcRect l="14451"/>
          <a:stretch>
            <a:fillRect/>
          </a:stretch>
        </p:blipFill>
        <p:spPr>
          <a:xfrm>
            <a:off x="0" y="6309320"/>
            <a:ext cx="9144000" cy="539307"/>
          </a:xfrm>
          <a:prstGeom prst="rect">
            <a:avLst/>
          </a:prstGeom>
        </p:spPr>
      </p:pic>
      <p:sp>
        <p:nvSpPr>
          <p:cNvPr id="23"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30</a:t>
            </a:fld>
            <a:endParaRPr lang="en-AU" b="1" dirty="0">
              <a:solidFill>
                <a:schemeClr val="tx1">
                  <a:lumMod val="75000"/>
                  <a:lumOff val="25000"/>
                </a:schemeClr>
              </a:solidFill>
              <a:latin typeface="OCR A Extended" pitchFamily="50" charset="0"/>
              <a:cs typeface="Helvetica" pitchFamily="34" charset="0"/>
            </a:endParaRPr>
          </a:p>
        </p:txBody>
      </p:sp>
      <p:sp>
        <p:nvSpPr>
          <p:cNvPr id="9" name="Rectangle 8"/>
          <p:cNvSpPr/>
          <p:nvPr/>
        </p:nvSpPr>
        <p:spPr>
          <a:xfrm>
            <a:off x="0" y="1052736"/>
            <a:ext cx="9144000" cy="523220"/>
          </a:xfrm>
          <a:prstGeom prst="rect">
            <a:avLst/>
          </a:prstGeom>
        </p:spPr>
        <p:txBody>
          <a:bodyPr wrap="square">
            <a:spAutoFit/>
          </a:bodyPr>
          <a:lstStyle/>
          <a:p>
            <a:pPr algn="ctr">
              <a:spcAft>
                <a:spcPts val="600"/>
              </a:spcAft>
            </a:pP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Repeat Analysis of Diamond Half Core</a:t>
            </a:r>
            <a:endParaRPr lang="en-A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p:txBody>
      </p:sp>
      <p:sp>
        <p:nvSpPr>
          <p:cNvPr id="14" name="TextBox 13"/>
          <p:cNvSpPr txBox="1"/>
          <p:nvPr/>
        </p:nvSpPr>
        <p:spPr>
          <a:xfrm>
            <a:off x="4932040" y="6093296"/>
            <a:ext cx="696024" cy="307777"/>
          </a:xfrm>
          <a:prstGeom prst="rect">
            <a:avLst/>
          </a:prstGeom>
          <a:noFill/>
        </p:spPr>
        <p:txBody>
          <a:bodyPr wrap="none" rtlCol="0">
            <a:spAutoFit/>
          </a:bodyPr>
          <a:lstStyle/>
          <a:p>
            <a:r>
              <a:rPr lang="en-AU" sz="1400" b="1" dirty="0">
                <a:latin typeface="Helvetica" panose="020B0604020202020204" pitchFamily="34" charset="0"/>
                <a:cs typeface="Helvetica" panose="020B0604020202020204" pitchFamily="34" charset="0"/>
              </a:rPr>
              <a:t>n</a:t>
            </a:r>
            <a:r>
              <a:rPr lang="en-AU" sz="1400" b="1" dirty="0" smtClean="0">
                <a:latin typeface="Helvetica" panose="020B0604020202020204" pitchFamily="34" charset="0"/>
                <a:cs typeface="Helvetica" panose="020B0604020202020204" pitchFamily="34" charset="0"/>
              </a:rPr>
              <a:t> = 82</a:t>
            </a:r>
            <a:endParaRPr lang="en-AU" sz="1400" b="1" dirty="0">
              <a:latin typeface="Helvetica" panose="020B0604020202020204" pitchFamily="34" charset="0"/>
              <a:cs typeface="Helvetica" panose="020B0604020202020204" pitchFamily="34" charset="0"/>
            </a:endParaRPr>
          </a:p>
        </p:txBody>
      </p:sp>
      <p:cxnSp>
        <p:nvCxnSpPr>
          <p:cNvPr id="5" name="Straight Connector 4"/>
          <p:cNvCxnSpPr/>
          <p:nvPr/>
        </p:nvCxnSpPr>
        <p:spPr>
          <a:xfrm flipH="1">
            <a:off x="1043608" y="1700808"/>
            <a:ext cx="4680520" cy="38164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63888" y="3666510"/>
            <a:ext cx="1758815" cy="338554"/>
          </a:xfrm>
          <a:prstGeom prst="rect">
            <a:avLst/>
          </a:prstGeom>
          <a:solidFill>
            <a:schemeClr val="bg1"/>
          </a:solidFill>
        </p:spPr>
        <p:txBody>
          <a:bodyPr wrap="none" rtlCol="0">
            <a:spAutoFit/>
          </a:bodyPr>
          <a:lstStyle/>
          <a:p>
            <a:pPr algn="ctr"/>
            <a:r>
              <a:rPr lang="en-AU" sz="1600" b="1" dirty="0">
                <a:solidFill>
                  <a:srgbClr val="FF0000"/>
                </a:solidFill>
                <a:latin typeface="Helvetica" panose="020B0604020202020204" pitchFamily="34" charset="0"/>
                <a:cs typeface="Helvetica" panose="020B0604020202020204" pitchFamily="34" charset="0"/>
              </a:rPr>
              <a:t>p</a:t>
            </a:r>
            <a:r>
              <a:rPr lang="en-AU" sz="1600" b="1" dirty="0" smtClean="0">
                <a:solidFill>
                  <a:srgbClr val="FF0000"/>
                </a:solidFill>
                <a:latin typeface="Helvetica" panose="020B0604020202020204" pitchFamily="34" charset="0"/>
                <a:cs typeface="Helvetica" panose="020B0604020202020204" pitchFamily="34" charset="0"/>
              </a:rPr>
              <a:t>oor correlation</a:t>
            </a:r>
          </a:p>
        </p:txBody>
      </p:sp>
      <p:sp>
        <p:nvSpPr>
          <p:cNvPr id="25" name="Rectangle 24"/>
          <p:cNvSpPr/>
          <p:nvPr/>
        </p:nvSpPr>
        <p:spPr>
          <a:xfrm>
            <a:off x="6005718" y="1842502"/>
            <a:ext cx="2814754" cy="1938992"/>
          </a:xfrm>
          <a:prstGeom prst="rect">
            <a:avLst/>
          </a:prstGeom>
        </p:spPr>
        <p:txBody>
          <a:bodyPr wrap="square">
            <a:spAutoFit/>
          </a:bodyPr>
          <a:lstStyle/>
          <a:p>
            <a:pPr>
              <a:spcAft>
                <a:spcPts val="12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Repeat Analysis</a:t>
            </a:r>
            <a:endParaRPr lang="en-AU" sz="1600" dirty="0" smtClean="0">
              <a:latin typeface="Helvetica" pitchFamily="34" charset="0"/>
              <a:cs typeface="Helvetica" pitchFamily="34" charset="0"/>
            </a:endParaRPr>
          </a:p>
          <a:p>
            <a:pPr>
              <a:buBlip>
                <a:blip r:embed="rId7"/>
              </a:buBlip>
            </a:pPr>
            <a:r>
              <a:rPr lang="en-AU" sz="1600" dirty="0" smtClean="0">
                <a:latin typeface="Helvetica" pitchFamily="34" charset="0"/>
                <a:cs typeface="Helvetica" pitchFamily="34" charset="0"/>
              </a:rPr>
              <a:t>    Total samples pulverised</a:t>
            </a:r>
          </a:p>
          <a:p>
            <a:pPr>
              <a:spcAft>
                <a:spcPts val="8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before splitting</a:t>
            </a:r>
          </a:p>
          <a:p>
            <a:pPr>
              <a:buBlip>
                <a:blip r:embed="rId7"/>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t>
            </a:r>
            <a:r>
              <a:rPr lang="en-AU" sz="1600" dirty="0">
                <a:latin typeface="Helvetica" pitchFamily="34" charset="0"/>
                <a:cs typeface="Helvetica" pitchFamily="34" charset="0"/>
              </a:rPr>
              <a:t>2</a:t>
            </a:r>
            <a:r>
              <a:rPr lang="en-AU" sz="1600" dirty="0" smtClean="0">
                <a:latin typeface="Helvetica" pitchFamily="34" charset="0"/>
                <a:cs typeface="Helvetica" pitchFamily="34" charset="0"/>
              </a:rPr>
              <a:t> kilogram BLEG with</a:t>
            </a:r>
          </a:p>
          <a:p>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fire assay of residue if</a:t>
            </a:r>
          </a:p>
          <a:p>
            <a:pPr>
              <a:spcAft>
                <a:spcPts val="6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Au &gt; 1.0 g/t Au</a:t>
            </a:r>
          </a:p>
        </p:txBody>
      </p:sp>
      <p:sp>
        <p:nvSpPr>
          <p:cNvPr id="26" name="TextBox 25"/>
          <p:cNvSpPr txBox="1"/>
          <p:nvPr/>
        </p:nvSpPr>
        <p:spPr>
          <a:xfrm>
            <a:off x="1331640" y="3008853"/>
            <a:ext cx="1176925" cy="584775"/>
          </a:xfrm>
          <a:prstGeom prst="rect">
            <a:avLst/>
          </a:prstGeom>
          <a:solidFill>
            <a:schemeClr val="bg1"/>
          </a:solidFill>
        </p:spPr>
        <p:txBody>
          <a:bodyPr wrap="none" rtlCol="0">
            <a:spAutoFit/>
          </a:bodyPr>
          <a:lstStyle/>
          <a:p>
            <a:pPr algn="ctr"/>
            <a:r>
              <a:rPr lang="en-AU" sz="1600" b="1" dirty="0" smtClean="0">
                <a:solidFill>
                  <a:srgbClr val="00B050"/>
                </a:solidFill>
                <a:latin typeface="Helvetica" panose="020B0604020202020204" pitchFamily="34" charset="0"/>
                <a:cs typeface="Helvetica" panose="020B0604020202020204" pitchFamily="34" charset="0"/>
              </a:rPr>
              <a:t>6 samples</a:t>
            </a:r>
          </a:p>
          <a:p>
            <a:pPr algn="ctr"/>
            <a:r>
              <a:rPr lang="en-AU" sz="1600" b="1" dirty="0" smtClean="0">
                <a:solidFill>
                  <a:srgbClr val="00B050"/>
                </a:solidFill>
                <a:latin typeface="Helvetica" panose="020B0604020202020204" pitchFamily="34" charset="0"/>
                <a:cs typeface="Helvetica" panose="020B0604020202020204" pitchFamily="34" charset="0"/>
              </a:rPr>
              <a:t>&gt;10 g/t Au</a:t>
            </a:r>
          </a:p>
        </p:txBody>
      </p:sp>
      <p:sp>
        <p:nvSpPr>
          <p:cNvPr id="28" name="TextBox 27"/>
          <p:cNvSpPr txBox="1"/>
          <p:nvPr/>
        </p:nvSpPr>
        <p:spPr>
          <a:xfrm>
            <a:off x="2699792" y="4644425"/>
            <a:ext cx="1176925" cy="584775"/>
          </a:xfrm>
          <a:prstGeom prst="rect">
            <a:avLst/>
          </a:prstGeom>
          <a:solidFill>
            <a:schemeClr val="bg1"/>
          </a:solidFill>
        </p:spPr>
        <p:txBody>
          <a:bodyPr wrap="none" rtlCol="0">
            <a:spAutoFit/>
          </a:bodyPr>
          <a:lstStyle/>
          <a:p>
            <a:pPr algn="ctr"/>
            <a:r>
              <a:rPr lang="en-AU" sz="1600" b="1" dirty="0">
                <a:solidFill>
                  <a:srgbClr val="00B050"/>
                </a:solidFill>
                <a:latin typeface="Helvetica" panose="020B0604020202020204" pitchFamily="34" charset="0"/>
                <a:cs typeface="Helvetica" panose="020B0604020202020204" pitchFamily="34" charset="0"/>
              </a:rPr>
              <a:t>3</a:t>
            </a:r>
            <a:r>
              <a:rPr lang="en-AU" sz="1600" b="1" dirty="0" smtClean="0">
                <a:solidFill>
                  <a:srgbClr val="00B050"/>
                </a:solidFill>
                <a:latin typeface="Helvetica" panose="020B0604020202020204" pitchFamily="34" charset="0"/>
                <a:cs typeface="Helvetica" panose="020B0604020202020204" pitchFamily="34" charset="0"/>
              </a:rPr>
              <a:t> samples</a:t>
            </a:r>
          </a:p>
          <a:p>
            <a:pPr algn="ctr"/>
            <a:r>
              <a:rPr lang="en-AU" sz="1600" b="1" dirty="0" smtClean="0">
                <a:solidFill>
                  <a:srgbClr val="00B050"/>
                </a:solidFill>
                <a:latin typeface="Helvetica" panose="020B0604020202020204" pitchFamily="34" charset="0"/>
                <a:cs typeface="Helvetica" panose="020B0604020202020204" pitchFamily="34" charset="0"/>
              </a:rPr>
              <a:t>&gt;10 g/t Au</a:t>
            </a:r>
          </a:p>
        </p:txBody>
      </p:sp>
      <p:cxnSp>
        <p:nvCxnSpPr>
          <p:cNvPr id="8" name="Straight Connector 7"/>
          <p:cNvCxnSpPr/>
          <p:nvPr/>
        </p:nvCxnSpPr>
        <p:spPr>
          <a:xfrm>
            <a:off x="1043608" y="4221088"/>
            <a:ext cx="158417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627784" y="4221088"/>
            <a:ext cx="0" cy="128569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580112" y="2852936"/>
            <a:ext cx="216024"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983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3805850" cy="584775"/>
          </a:xfrm>
          <a:prstGeom prst="rect">
            <a:avLst/>
          </a:prstGeom>
          <a:noFill/>
        </p:spPr>
        <p:txBody>
          <a:bodyPr wrap="none" rtlCol="0">
            <a:spAutoFit/>
          </a:bodyPr>
          <a:lstStyle/>
          <a:p>
            <a:r>
              <a:rPr lang="en-US" sz="3200" dirty="0" smtClean="0">
                <a:latin typeface="Helvetica" pitchFamily="34" charset="0"/>
                <a:cs typeface="Helvetica" pitchFamily="34" charset="0"/>
              </a:rPr>
              <a:t>Use of Path Finders</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31</a:t>
            </a:fld>
            <a:endParaRPr lang="en-AU" b="1" dirty="0">
              <a:solidFill>
                <a:schemeClr val="tx1">
                  <a:lumMod val="75000"/>
                  <a:lumOff val="25000"/>
                </a:schemeClr>
              </a:solidFill>
              <a:latin typeface="OCR A Extended" pitchFamily="50" charset="0"/>
              <a:cs typeface="Helvetica" pitchFamily="34" charset="0"/>
            </a:endParaRPr>
          </a:p>
        </p:txBody>
      </p:sp>
      <p:sp>
        <p:nvSpPr>
          <p:cNvPr id="8" name="Rectangle 7"/>
          <p:cNvSpPr/>
          <p:nvPr/>
        </p:nvSpPr>
        <p:spPr>
          <a:xfrm>
            <a:off x="395536" y="1052736"/>
            <a:ext cx="8748464" cy="3098284"/>
          </a:xfrm>
          <a:prstGeom prst="rect">
            <a:avLst/>
          </a:prstGeom>
        </p:spPr>
        <p:txBody>
          <a:bodyPr wrap="square">
            <a:spAutoFit/>
          </a:bodyPr>
          <a:lstStyle/>
          <a:p>
            <a:pPr>
              <a:spcAft>
                <a:spcPts val="6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Correlation </a:t>
            </a: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of Gold with Path Finder Elements   </a:t>
            </a:r>
          </a:p>
          <a:p>
            <a:pPr>
              <a:spcAft>
                <a:spcPts val="600"/>
              </a:spcAft>
              <a:buBlip>
                <a:blip r:embed="rId5"/>
              </a:buBlip>
            </a:pPr>
            <a:r>
              <a:rPr lang="en-AU" sz="1600" dirty="0" smtClean="0">
                <a:latin typeface="Helvetica" pitchFamily="34" charset="0"/>
                <a:cs typeface="Helvetica" pitchFamily="34" charset="0"/>
              </a:rPr>
              <a:t>    Multi-element analysis of 2,825 samples</a:t>
            </a: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for Au, As</a:t>
            </a:r>
            <a:r>
              <a:rPr lang="en-AU" sz="1600" dirty="0">
                <a:latin typeface="Helvetica" pitchFamily="34" charset="0"/>
                <a:cs typeface="Helvetica" pitchFamily="34" charset="0"/>
              </a:rPr>
              <a:t>, Ag, Cu, </a:t>
            </a:r>
            <a:r>
              <a:rPr lang="en-AU" sz="1600" dirty="0" err="1">
                <a:latin typeface="Helvetica" pitchFamily="34" charset="0"/>
                <a:cs typeface="Helvetica" pitchFamily="34" charset="0"/>
              </a:rPr>
              <a:t>Pb</a:t>
            </a:r>
            <a:r>
              <a:rPr lang="en-AU" sz="1600" dirty="0">
                <a:latin typeface="Helvetica" pitchFamily="34" charset="0"/>
                <a:cs typeface="Helvetica" pitchFamily="34" charset="0"/>
              </a:rPr>
              <a:t>, Zn, Bi, </a:t>
            </a:r>
            <a:r>
              <a:rPr lang="en-AU" sz="1600" dirty="0" err="1">
                <a:latin typeface="Helvetica" pitchFamily="34" charset="0"/>
                <a:cs typeface="Helvetica" pitchFamily="34" charset="0"/>
              </a:rPr>
              <a:t>Te</a:t>
            </a:r>
            <a:r>
              <a:rPr lang="en-AU" sz="1600" dirty="0">
                <a:latin typeface="Helvetica" pitchFamily="34" charset="0"/>
                <a:cs typeface="Helvetica" pitchFamily="34" charset="0"/>
              </a:rPr>
              <a:t>, Mo, Ni &amp; </a:t>
            </a:r>
            <a:r>
              <a:rPr lang="en-AU" sz="1600" dirty="0" err="1" smtClean="0">
                <a:latin typeface="Helvetica" pitchFamily="34" charset="0"/>
                <a:cs typeface="Helvetica" pitchFamily="34" charset="0"/>
              </a:rPr>
              <a:t>Sb</a:t>
            </a:r>
            <a:endParaRPr lang="en-AU" sz="1600" dirty="0">
              <a:latin typeface="Helvetica" pitchFamily="34" charset="0"/>
              <a:cs typeface="Helvetica" pitchFamily="34" charset="0"/>
            </a:endParaRPr>
          </a:p>
          <a:p>
            <a:pPr>
              <a:spcAft>
                <a:spcPts val="600"/>
              </a:spcAft>
              <a:buBlip>
                <a:blip r:embed="rId5"/>
              </a:buBlip>
            </a:pPr>
            <a:r>
              <a:rPr lang="en-AU" sz="1600" dirty="0" smtClean="0">
                <a:latin typeface="Helvetica" pitchFamily="34" charset="0"/>
                <a:cs typeface="Helvetica" pitchFamily="34" charset="0"/>
              </a:rPr>
              <a:t>    No correlation between elements until sorted by As</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For populations with &gt;200ppm As good correlation </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Correlation further improves with higher As cut-off values</a:t>
            </a:r>
          </a:p>
          <a:p>
            <a:pPr>
              <a:spcAft>
                <a:spcPts val="12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Genetic connection between Au, Bi, </a:t>
            </a:r>
            <a:r>
              <a:rPr lang="en-AU" sz="1600" dirty="0" err="1" smtClean="0">
                <a:latin typeface="Helvetica" pitchFamily="34" charset="0"/>
                <a:cs typeface="Helvetica" pitchFamily="34" charset="0"/>
              </a:rPr>
              <a:t>Te</a:t>
            </a:r>
            <a:r>
              <a:rPr lang="en-AU" sz="1600" dirty="0" smtClean="0">
                <a:latin typeface="Helvetica" pitchFamily="34" charset="0"/>
                <a:cs typeface="Helvetica" pitchFamily="34" charset="0"/>
              </a:rPr>
              <a:t>, As, </a:t>
            </a:r>
            <a:r>
              <a:rPr lang="en-AU" sz="1600" dirty="0" err="1" smtClean="0">
                <a:latin typeface="Helvetica" pitchFamily="34" charset="0"/>
                <a:cs typeface="Helvetica" pitchFamily="34" charset="0"/>
              </a:rPr>
              <a:t>Sb</a:t>
            </a:r>
            <a:r>
              <a:rPr lang="en-AU" sz="1600" dirty="0" smtClean="0">
                <a:latin typeface="Helvetica" pitchFamily="34" charset="0"/>
                <a:cs typeface="Helvetica" pitchFamily="34" charset="0"/>
              </a:rPr>
              <a:t>, possibly Cu &amp; Ag</a:t>
            </a:r>
          </a:p>
          <a:p>
            <a:pPr>
              <a:spcAft>
                <a:spcPts val="600"/>
              </a:spcAft>
            </a:pPr>
            <a:r>
              <a:rPr lang="en-AU" sz="1600" b="1" dirty="0">
                <a:solidFill>
                  <a:srgbClr val="FF0000"/>
                </a:solidFill>
                <a:latin typeface="Helvetica" pitchFamily="34" charset="0"/>
                <a:cs typeface="Helvetica" pitchFamily="34" charset="0"/>
              </a:rPr>
              <a:t> </a:t>
            </a:r>
            <a:r>
              <a:rPr lang="en-AU" sz="1600" b="1" dirty="0" smtClean="0">
                <a:solidFill>
                  <a:srgbClr val="FF0000"/>
                </a:solidFill>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Two </a:t>
            </a: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Phases of Gold Mineralisation</a:t>
            </a:r>
          </a:p>
          <a:p>
            <a:pPr>
              <a:spcAft>
                <a:spcPts val="400"/>
              </a:spcAft>
              <a:buBlip>
                <a:blip r:embed="rId5"/>
              </a:buBlip>
            </a:pPr>
            <a:r>
              <a:rPr lang="en-AU" sz="1600" dirty="0">
                <a:latin typeface="Helvetica" pitchFamily="34" charset="0"/>
                <a:cs typeface="Helvetica" pitchFamily="34" charset="0"/>
              </a:rPr>
              <a:t>    445 – 420 Ma: </a:t>
            </a:r>
            <a:r>
              <a:rPr lang="en-AU" sz="1600" dirty="0" err="1">
                <a:latin typeface="Helvetica" pitchFamily="34" charset="0"/>
                <a:cs typeface="Helvetica" pitchFamily="34" charset="0"/>
              </a:rPr>
              <a:t>Orogenic</a:t>
            </a:r>
            <a:r>
              <a:rPr lang="en-AU" sz="1600" dirty="0">
                <a:latin typeface="Helvetica" pitchFamily="34" charset="0"/>
                <a:cs typeface="Helvetica" pitchFamily="34" charset="0"/>
              </a:rPr>
              <a:t> (main mineralising event)</a:t>
            </a:r>
            <a:endParaRPr lang="en-AU" sz="1600" b="1" dirty="0">
              <a:solidFill>
                <a:srgbClr val="FF0000"/>
              </a:solidFill>
              <a:latin typeface="Helvetica" pitchFamily="34" charset="0"/>
              <a:cs typeface="Helvetica" pitchFamily="34" charset="0"/>
            </a:endParaRPr>
          </a:p>
          <a:p>
            <a:pPr>
              <a:spcAft>
                <a:spcPts val="400"/>
              </a:spcAft>
              <a:buBlip>
                <a:blip r:embed="rId5"/>
              </a:buBlip>
            </a:pPr>
            <a:r>
              <a:rPr lang="en-AU" sz="1600" dirty="0">
                <a:latin typeface="Helvetica" pitchFamily="34" charset="0"/>
                <a:cs typeface="Helvetica" pitchFamily="34" charset="0"/>
              </a:rPr>
              <a:t>    375 – 360 Ma: Retrograde (associated with intrusion of granites)</a:t>
            </a:r>
          </a:p>
        </p:txBody>
      </p:sp>
      <p:pic>
        <p:nvPicPr>
          <p:cNvPr id="22" name="Picture 8" descr="Niasp"/>
          <p:cNvPicPr>
            <a:picLocks noChangeAspect="1" noChangeArrowheads="1"/>
          </p:cNvPicPr>
          <p:nvPr/>
        </p:nvPicPr>
        <p:blipFill rotWithShape="1">
          <a:blip r:embed="rId6">
            <a:extLst>
              <a:ext uri="{28A0092B-C50C-407E-A947-70E740481C1C}">
                <a14:useLocalDpi xmlns:a14="http://schemas.microsoft.com/office/drawing/2010/main" val="0"/>
              </a:ext>
            </a:extLst>
          </a:blip>
          <a:srcRect t="64699" r="8051" b="3802"/>
          <a:stretch/>
        </p:blipFill>
        <p:spPr bwMode="auto">
          <a:xfrm>
            <a:off x="0" y="4149080"/>
            <a:ext cx="9144000" cy="21602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3087762" y="4685074"/>
            <a:ext cx="620142" cy="400110"/>
          </a:xfrm>
          <a:prstGeom prst="rect">
            <a:avLst/>
          </a:prstGeom>
          <a:noFill/>
          <a:ln>
            <a:noFill/>
          </a:ln>
          <a:effectLst/>
        </p:spPr>
        <p:txBody>
          <a:bodyPr wrap="square">
            <a:spAutoFit/>
          </a:bodyPr>
          <a:lstStyle/>
          <a:p>
            <a:pPr>
              <a:spcBef>
                <a:spcPct val="50000"/>
              </a:spcBef>
            </a:pPr>
            <a:r>
              <a:rPr lang="en-AU" sz="2000" b="1" dirty="0" smtClean="0">
                <a:latin typeface="Times New Roman" panose="02020603050405020304" pitchFamily="18" charset="0"/>
              </a:rPr>
              <a:t>asp</a:t>
            </a:r>
            <a:endParaRPr lang="en-AU" sz="1800" dirty="0">
              <a:latin typeface="Times New Roman" panose="02020603050405020304" pitchFamily="18" charset="0"/>
            </a:endParaRPr>
          </a:p>
        </p:txBody>
      </p:sp>
      <p:sp>
        <p:nvSpPr>
          <p:cNvPr id="24" name="Text Box 9"/>
          <p:cNvSpPr txBox="1">
            <a:spLocks noChangeArrowheads="1"/>
          </p:cNvSpPr>
          <p:nvPr/>
        </p:nvSpPr>
        <p:spPr bwMode="auto">
          <a:xfrm>
            <a:off x="4311898" y="4760317"/>
            <a:ext cx="1196206" cy="396875"/>
          </a:xfrm>
          <a:prstGeom prst="rect">
            <a:avLst/>
          </a:prstGeom>
          <a:noFill/>
          <a:ln>
            <a:noFill/>
          </a:ln>
          <a:effectLst/>
        </p:spPr>
        <p:txBody>
          <a:bodyPr wrap="square">
            <a:spAutoFit/>
          </a:bodyPr>
          <a:lstStyle/>
          <a:p>
            <a:pPr>
              <a:spcBef>
                <a:spcPct val="50000"/>
              </a:spcBef>
            </a:pPr>
            <a:r>
              <a:rPr lang="en-AU" sz="2000" b="1" dirty="0">
                <a:latin typeface="Times New Roman" panose="02020603050405020304" pitchFamily="18" charset="0"/>
              </a:rPr>
              <a:t>bismuth</a:t>
            </a:r>
            <a:endParaRPr lang="en-AU" sz="1800" dirty="0">
              <a:latin typeface="Times New Roman" panose="02020603050405020304" pitchFamily="18" charset="0"/>
            </a:endParaRPr>
          </a:p>
        </p:txBody>
      </p:sp>
      <p:sp>
        <p:nvSpPr>
          <p:cNvPr id="26" name="Text Box 9"/>
          <p:cNvSpPr txBox="1">
            <a:spLocks noChangeArrowheads="1"/>
          </p:cNvSpPr>
          <p:nvPr/>
        </p:nvSpPr>
        <p:spPr bwMode="auto">
          <a:xfrm>
            <a:off x="5580112" y="4253026"/>
            <a:ext cx="136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AU" sz="2000" b="1" dirty="0" err="1" smtClean="0">
                <a:latin typeface="Times New Roman" panose="02020603050405020304" pitchFamily="18" charset="0"/>
              </a:rPr>
              <a:t>maldonite</a:t>
            </a:r>
            <a:endParaRPr lang="en-AU" sz="1800" dirty="0">
              <a:latin typeface="Times New Roman" panose="02020603050405020304" pitchFamily="18" charset="0"/>
            </a:endParaRPr>
          </a:p>
        </p:txBody>
      </p:sp>
      <p:sp>
        <p:nvSpPr>
          <p:cNvPr id="27" name="Text Box 9"/>
          <p:cNvSpPr txBox="1">
            <a:spLocks noChangeArrowheads="1"/>
          </p:cNvSpPr>
          <p:nvPr/>
        </p:nvSpPr>
        <p:spPr bwMode="auto">
          <a:xfrm>
            <a:off x="3588946" y="5421704"/>
            <a:ext cx="839038" cy="81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AU" sz="2000" b="1" dirty="0">
                <a:latin typeface="Times New Roman" panose="02020603050405020304" pitchFamily="18" charset="0"/>
              </a:rPr>
              <a:t>g</a:t>
            </a:r>
            <a:r>
              <a:rPr lang="en-AU" sz="2000" b="1" dirty="0" smtClean="0">
                <a:latin typeface="Times New Roman" panose="02020603050405020304" pitchFamily="18" charset="0"/>
              </a:rPr>
              <a:t>old</a:t>
            </a:r>
          </a:p>
          <a:p>
            <a:pPr>
              <a:spcBef>
                <a:spcPct val="50000"/>
              </a:spcBef>
            </a:pPr>
            <a:endParaRPr lang="en-AU" sz="1800" dirty="0">
              <a:latin typeface="Times New Roman" panose="02020603050405020304" pitchFamily="18" charset="0"/>
            </a:endParaRPr>
          </a:p>
        </p:txBody>
      </p:sp>
      <p:cxnSp>
        <p:nvCxnSpPr>
          <p:cNvPr id="3" name="Straight Arrow Connector 2"/>
          <p:cNvCxnSpPr/>
          <p:nvPr/>
        </p:nvCxnSpPr>
        <p:spPr>
          <a:xfrm>
            <a:off x="3985362" y="5805264"/>
            <a:ext cx="730654" cy="4320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746771" y="4725144"/>
            <a:ext cx="121373" cy="4320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003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sp>
        <p:nvSpPr>
          <p:cNvPr id="15" name="TextBox 14"/>
          <p:cNvSpPr txBox="1"/>
          <p:nvPr/>
        </p:nvSpPr>
        <p:spPr>
          <a:xfrm>
            <a:off x="179512" y="188640"/>
            <a:ext cx="6107569" cy="584775"/>
          </a:xfrm>
          <a:prstGeom prst="rect">
            <a:avLst/>
          </a:prstGeom>
          <a:noFill/>
        </p:spPr>
        <p:txBody>
          <a:bodyPr wrap="none" rtlCol="0">
            <a:spAutoFit/>
          </a:bodyPr>
          <a:lstStyle/>
          <a:p>
            <a:r>
              <a:rPr lang="en-US" sz="3200" dirty="0" smtClean="0">
                <a:latin typeface="Helvetica" pitchFamily="34" charset="0"/>
                <a:cs typeface="Helvetica" pitchFamily="34" charset="0"/>
              </a:rPr>
              <a:t>Sample Analysis &amp; Interpretation</a:t>
            </a:r>
            <a:endParaRPr lang="en-US" sz="3200" dirty="0">
              <a:latin typeface="Helvetica" pitchFamily="34" charset="0"/>
              <a:cs typeface="Helvetica" pitchFamily="34" charset="0"/>
            </a:endParaRPr>
          </a:p>
        </p:txBody>
      </p:sp>
      <p:pic>
        <p:nvPicPr>
          <p:cNvPr id="16" name="Picture 15"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7"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32</a:t>
            </a:fld>
            <a:endParaRPr lang="en-AU" b="1" dirty="0">
              <a:solidFill>
                <a:schemeClr val="tx1">
                  <a:lumMod val="75000"/>
                  <a:lumOff val="25000"/>
                </a:schemeClr>
              </a:solidFill>
              <a:latin typeface="OCR A Extended" pitchFamily="50" charset="0"/>
              <a:cs typeface="Helvetica" pitchFamily="34" charset="0"/>
            </a:endParaRPr>
          </a:p>
        </p:txBody>
      </p:sp>
      <p:sp>
        <p:nvSpPr>
          <p:cNvPr id="8" name="Rectangle 7"/>
          <p:cNvSpPr/>
          <p:nvPr/>
        </p:nvSpPr>
        <p:spPr>
          <a:xfrm>
            <a:off x="395536" y="1234782"/>
            <a:ext cx="8748464" cy="4893647"/>
          </a:xfrm>
          <a:prstGeom prst="rect">
            <a:avLst/>
          </a:prstGeom>
        </p:spPr>
        <p:txBody>
          <a:bodyPr wrap="square">
            <a:spAutoFit/>
          </a:bodyPr>
          <a:lstStyle/>
          <a:p>
            <a:pPr>
              <a:spcAft>
                <a:spcPts val="6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New </a:t>
            </a: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Underground Drill Sample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Procedure</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a:spcAft>
                <a:spcPts val="600"/>
              </a:spcAft>
              <a:buBlip>
                <a:blip r:embed="rId5"/>
              </a:buBlip>
            </a:pPr>
            <a:r>
              <a:rPr lang="en-AU" sz="1600" dirty="0" smtClean="0">
                <a:latin typeface="Helvetica" pitchFamily="34" charset="0"/>
                <a:cs typeface="Helvetica" pitchFamily="34" charset="0"/>
              </a:rPr>
              <a:t>    Core photographed and whole core sampled</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Analysis by 2kg BLEG → ensures “all of the drill core sees the acid”</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Fire assay of residue if sample returns &gt;5g/t Au</a:t>
            </a:r>
          </a:p>
          <a:p>
            <a:pPr>
              <a:spcAft>
                <a:spcPts val="24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Samples from ore zone routinely analysed for Au, As, Bi, Ag</a:t>
            </a:r>
          </a:p>
          <a:p>
            <a:pPr>
              <a:spcAft>
                <a:spcPts val="6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t>
            </a: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Interpretation</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a:t>
            </a: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of Drilling Results</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Drill using 40 metre by 50 metre spaced grid → this defined the Alliance South Ore Shoot</a:t>
            </a:r>
          </a:p>
          <a:p>
            <a:pPr>
              <a:spcAft>
                <a:spcPts val="600"/>
              </a:spcAft>
              <a:buBlip>
                <a:blip r:embed="rId5"/>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Drill intersections considered potentially indicative of an ore shoot:</a:t>
            </a:r>
          </a:p>
          <a:p>
            <a:pPr marL="1200150" lvl="2" indent="-285750">
              <a:spcAft>
                <a:spcPts val="600"/>
              </a:spcAft>
              <a:buBlip>
                <a:blip r:embed="rId6"/>
              </a:buBlip>
            </a:pPr>
            <a:r>
              <a:rPr lang="en-AU" sz="1600" dirty="0" smtClean="0">
                <a:latin typeface="Helvetica" pitchFamily="34" charset="0"/>
                <a:cs typeface="Helvetica" pitchFamily="34" charset="0"/>
              </a:rPr>
              <a:t>Visible gold</a:t>
            </a:r>
          </a:p>
          <a:p>
            <a:pPr marL="1200150" lvl="2" indent="-285750">
              <a:spcAft>
                <a:spcPts val="600"/>
              </a:spcAft>
              <a:buBlip>
                <a:blip r:embed="rId6"/>
              </a:buBlip>
            </a:pPr>
            <a:r>
              <a:rPr lang="en-AU" sz="1600" dirty="0" smtClean="0">
                <a:latin typeface="Helvetica" pitchFamily="34" charset="0"/>
                <a:cs typeface="Helvetica" pitchFamily="34" charset="0"/>
              </a:rPr>
              <a:t>High gold assay results</a:t>
            </a:r>
          </a:p>
          <a:p>
            <a:pPr marL="1200150" lvl="2" indent="-285750">
              <a:spcAft>
                <a:spcPts val="600"/>
              </a:spcAft>
              <a:buBlip>
                <a:blip r:embed="rId6"/>
              </a:buBlip>
            </a:pPr>
            <a:r>
              <a:rPr lang="en-AU" sz="1600" dirty="0" smtClean="0">
                <a:latin typeface="Helvetica" pitchFamily="34" charset="0"/>
                <a:cs typeface="Helvetica" pitchFamily="34" charset="0"/>
              </a:rPr>
              <a:t>High arsenic with bismuth and silver</a:t>
            </a:r>
            <a:endParaRPr lang="en-AU" sz="1600" dirty="0">
              <a:latin typeface="Helvetica" pitchFamily="34" charset="0"/>
              <a:cs typeface="Helvetica" pitchFamily="34" charset="0"/>
            </a:endParaRPr>
          </a:p>
          <a:p>
            <a:pPr marL="1200150" lvl="2" indent="-285750">
              <a:spcAft>
                <a:spcPts val="600"/>
              </a:spcAft>
              <a:buBlip>
                <a:blip r:embed="rId6"/>
              </a:buBlip>
            </a:pPr>
            <a:r>
              <a:rPr lang="en-AU" sz="1600" dirty="0" smtClean="0">
                <a:latin typeface="Helvetica" pitchFamily="34" charset="0"/>
                <a:cs typeface="Helvetica" pitchFamily="34" charset="0"/>
              </a:rPr>
              <a:t>Seamy or laminated grey quartz</a:t>
            </a:r>
          </a:p>
          <a:p>
            <a:pPr marL="1200150" lvl="2" indent="-285750">
              <a:spcAft>
                <a:spcPts val="600"/>
              </a:spcAft>
              <a:buBlip>
                <a:blip r:embed="rId6"/>
              </a:buBlip>
            </a:pPr>
            <a:r>
              <a:rPr lang="en-AU" sz="1600" dirty="0" smtClean="0">
                <a:latin typeface="Helvetica" pitchFamily="34" charset="0"/>
                <a:cs typeface="Helvetica" pitchFamily="34" charset="0"/>
              </a:rPr>
              <a:t>Favourable structural position</a:t>
            </a:r>
            <a:endParaRPr lang="en-AU" sz="1600" dirty="0">
              <a:latin typeface="Helvetica" pitchFamily="34" charset="0"/>
              <a:cs typeface="Helvetica" pitchFamily="34" charset="0"/>
            </a:endParaRPr>
          </a:p>
          <a:p>
            <a:pPr>
              <a:spcAft>
                <a:spcPts val="600"/>
              </a:spcAft>
              <a:buBlip>
                <a:blip r:embed="rId5"/>
              </a:buBlip>
            </a:pPr>
            <a:endParaRPr lang="en-AU" sz="1600" dirty="0" smtClean="0">
              <a:latin typeface="Helvetica" pitchFamily="34" charset="0"/>
              <a:cs typeface="Helvetica" pitchFamily="34" charset="0"/>
            </a:endParaRPr>
          </a:p>
        </p:txBody>
      </p:sp>
    </p:spTree>
    <p:extLst>
      <p:ext uri="{BB962C8B-B14F-4D97-AF65-F5344CB8AC3E}">
        <p14:creationId xmlns:p14="http://schemas.microsoft.com/office/powerpoint/2010/main" val="1667537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4" name="Picture 13" descr="Alliance Sth LS2.jpg"/>
          <p:cNvPicPr>
            <a:picLocks noChangeAspect="1"/>
          </p:cNvPicPr>
          <p:nvPr/>
        </p:nvPicPr>
        <p:blipFill>
          <a:blip r:embed="rId4" cstate="print"/>
          <a:srcRect t="5815" b="26900"/>
          <a:stretch>
            <a:fillRect/>
          </a:stretch>
        </p:blipFill>
        <p:spPr>
          <a:xfrm>
            <a:off x="867819" y="980728"/>
            <a:ext cx="7448597" cy="5430856"/>
          </a:xfrm>
          <a:prstGeom prst="rect">
            <a:avLst/>
          </a:prstGeom>
        </p:spPr>
      </p:pic>
      <p:sp>
        <p:nvSpPr>
          <p:cNvPr id="23" name="TextBox 22"/>
          <p:cNvSpPr txBox="1"/>
          <p:nvPr/>
        </p:nvSpPr>
        <p:spPr>
          <a:xfrm>
            <a:off x="0" y="5733256"/>
            <a:ext cx="9144000" cy="369332"/>
          </a:xfrm>
          <a:prstGeom prst="rect">
            <a:avLst/>
          </a:prstGeom>
          <a:noFill/>
        </p:spPr>
        <p:txBody>
          <a:bodyPr wrap="square" rtlCol="0">
            <a:spAutoFit/>
          </a:bodyPr>
          <a:lstStyle/>
          <a:p>
            <a:pPr algn="ctr"/>
            <a:r>
              <a:rPr lang="en-AU" b="1" dirty="0" smtClean="0"/>
              <a:t>Alliance South: Long Section</a:t>
            </a:r>
            <a:endParaRPr lang="en-AU" b="1" dirty="0"/>
          </a:p>
        </p:txBody>
      </p:sp>
      <p:pic>
        <p:nvPicPr>
          <p:cNvPr id="16" name="Picture 15"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33</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185761" cy="584775"/>
          </a:xfrm>
          <a:prstGeom prst="rect">
            <a:avLst/>
          </a:prstGeom>
          <a:noFill/>
        </p:spPr>
        <p:txBody>
          <a:bodyPr wrap="none" rtlCol="0">
            <a:spAutoFit/>
          </a:bodyPr>
          <a:lstStyle/>
          <a:p>
            <a:r>
              <a:rPr lang="en-US" sz="3200" dirty="0" smtClean="0">
                <a:latin typeface="Helvetica" pitchFamily="34" charset="0"/>
                <a:cs typeface="Helvetica" pitchFamily="34" charset="0"/>
              </a:rPr>
              <a:t>2011 Diamond Drilling</a:t>
            </a:r>
            <a:endParaRPr lang="en-US" sz="3200" dirty="0">
              <a:latin typeface="Helvetica" pitchFamily="34" charset="0"/>
              <a:cs typeface="Helvetica" pitchFamily="34" charset="0"/>
            </a:endParaRPr>
          </a:p>
        </p:txBody>
      </p:sp>
      <p:sp>
        <p:nvSpPr>
          <p:cNvPr id="2" name="Oval 1"/>
          <p:cNvSpPr/>
          <p:nvPr/>
        </p:nvSpPr>
        <p:spPr>
          <a:xfrm>
            <a:off x="3635896"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3203848"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4067944"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4067944"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3635896"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4442284" y="2910643"/>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3203848"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2808312" y="2232478"/>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2808312"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p:cNvSpPr/>
          <p:nvPr/>
        </p:nvSpPr>
        <p:spPr>
          <a:xfrm>
            <a:off x="3203848" y="322538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3627264" y="322994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2808312"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2799680" y="322994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4860032" y="292494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5580112" y="292494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p:cNvSpPr/>
          <p:nvPr/>
        </p:nvSpPr>
        <p:spPr>
          <a:xfrm>
            <a:off x="5148064" y="2996952"/>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75200" r="61378" b="5900"/>
          <a:stretch/>
        </p:blipFill>
        <p:spPr>
          <a:xfrm>
            <a:off x="6220444" y="1060251"/>
            <a:ext cx="2837501" cy="1504653"/>
          </a:xfrm>
          <a:prstGeom prst="rect">
            <a:avLst/>
          </a:prstGeom>
          <a:ln w="12700">
            <a:solidFill>
              <a:schemeClr val="tx1"/>
            </a:solidFill>
          </a:ln>
        </p:spPr>
      </p:pic>
      <p:sp>
        <p:nvSpPr>
          <p:cNvPr id="30" name="TextBox 29"/>
          <p:cNvSpPr txBox="1"/>
          <p:nvPr/>
        </p:nvSpPr>
        <p:spPr>
          <a:xfrm>
            <a:off x="4142661" y="1916832"/>
            <a:ext cx="1005403" cy="338554"/>
          </a:xfrm>
          <a:prstGeom prst="rect">
            <a:avLst/>
          </a:prstGeom>
          <a:noFill/>
        </p:spPr>
        <p:txBody>
          <a:bodyPr wrap="none" rtlCol="0">
            <a:spAutoFit/>
          </a:bodyPr>
          <a:lstStyle/>
          <a:p>
            <a:r>
              <a:rPr lang="en-AU" sz="1600" b="1" dirty="0" smtClean="0">
                <a:solidFill>
                  <a:srgbClr val="FF0000"/>
                </a:solidFill>
                <a:latin typeface="Helvetica" panose="020B0604020202020204" pitchFamily="34" charset="0"/>
                <a:cs typeface="Helvetica" panose="020B0604020202020204" pitchFamily="34" charset="0"/>
              </a:rPr>
              <a:t>16 holes</a:t>
            </a:r>
            <a:endParaRPr lang="en-AU" sz="1600" b="1" dirty="0">
              <a:solidFill>
                <a:srgbClr val="FF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61236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4" name="Picture 13" descr="Alliance Sth LS2.jpg"/>
          <p:cNvPicPr>
            <a:picLocks noChangeAspect="1"/>
          </p:cNvPicPr>
          <p:nvPr/>
        </p:nvPicPr>
        <p:blipFill>
          <a:blip r:embed="rId4" cstate="print"/>
          <a:srcRect t="5815" b="26900"/>
          <a:stretch>
            <a:fillRect/>
          </a:stretch>
        </p:blipFill>
        <p:spPr>
          <a:xfrm>
            <a:off x="867819" y="980728"/>
            <a:ext cx="7448597" cy="5430856"/>
          </a:xfrm>
          <a:prstGeom prst="rect">
            <a:avLst/>
          </a:prstGeom>
        </p:spPr>
      </p:pic>
      <p:sp>
        <p:nvSpPr>
          <p:cNvPr id="23" name="TextBox 22"/>
          <p:cNvSpPr txBox="1"/>
          <p:nvPr/>
        </p:nvSpPr>
        <p:spPr>
          <a:xfrm>
            <a:off x="0" y="5733256"/>
            <a:ext cx="9144000" cy="369332"/>
          </a:xfrm>
          <a:prstGeom prst="rect">
            <a:avLst/>
          </a:prstGeom>
          <a:noFill/>
        </p:spPr>
        <p:txBody>
          <a:bodyPr wrap="square" rtlCol="0">
            <a:spAutoFit/>
          </a:bodyPr>
          <a:lstStyle/>
          <a:p>
            <a:pPr algn="ctr"/>
            <a:r>
              <a:rPr lang="en-AU" b="1" dirty="0" smtClean="0"/>
              <a:t>Alliance South: Long Section</a:t>
            </a:r>
            <a:endParaRPr lang="en-AU" b="1" dirty="0"/>
          </a:p>
        </p:txBody>
      </p:sp>
      <p:pic>
        <p:nvPicPr>
          <p:cNvPr id="16" name="Picture 15"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34</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185761" cy="584775"/>
          </a:xfrm>
          <a:prstGeom prst="rect">
            <a:avLst/>
          </a:prstGeom>
          <a:noFill/>
        </p:spPr>
        <p:txBody>
          <a:bodyPr wrap="none" rtlCol="0">
            <a:spAutoFit/>
          </a:bodyPr>
          <a:lstStyle/>
          <a:p>
            <a:r>
              <a:rPr lang="en-US" sz="3200" dirty="0" smtClean="0">
                <a:latin typeface="Helvetica" pitchFamily="34" charset="0"/>
                <a:cs typeface="Helvetica" pitchFamily="34" charset="0"/>
              </a:rPr>
              <a:t>2011 Diamond Drilling</a:t>
            </a:r>
            <a:endParaRPr lang="en-US" sz="3200" dirty="0">
              <a:latin typeface="Helvetica" pitchFamily="34" charset="0"/>
              <a:cs typeface="Helvetica" pitchFamily="34" charset="0"/>
            </a:endParaRPr>
          </a:p>
        </p:txBody>
      </p:sp>
      <p:sp>
        <p:nvSpPr>
          <p:cNvPr id="2" name="Oval 1"/>
          <p:cNvSpPr/>
          <p:nvPr/>
        </p:nvSpPr>
        <p:spPr>
          <a:xfrm>
            <a:off x="3635896"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3203848"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4067944"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4067944"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3635896"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4442284" y="2910643"/>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3203848"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2808312" y="2232478"/>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2808312" y="256490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p:cNvSpPr/>
          <p:nvPr/>
        </p:nvSpPr>
        <p:spPr>
          <a:xfrm>
            <a:off x="3203848" y="322538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3627264" y="322994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2808312" y="289617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2799680" y="3229947"/>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4860032" y="292494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5580112" y="292494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p:cNvSpPr/>
          <p:nvPr/>
        </p:nvSpPr>
        <p:spPr>
          <a:xfrm>
            <a:off x="5148064" y="2996952"/>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75200" r="61378" b="5900"/>
          <a:stretch/>
        </p:blipFill>
        <p:spPr>
          <a:xfrm>
            <a:off x="6220444" y="1060251"/>
            <a:ext cx="2837501" cy="1504653"/>
          </a:xfrm>
          <a:prstGeom prst="rect">
            <a:avLst/>
          </a:prstGeom>
          <a:ln w="12700">
            <a:solidFill>
              <a:schemeClr val="tx1"/>
            </a:solidFill>
          </a:ln>
        </p:spPr>
      </p:pic>
      <p:sp>
        <p:nvSpPr>
          <p:cNvPr id="4" name="TextBox 3"/>
          <p:cNvSpPr txBox="1"/>
          <p:nvPr/>
        </p:nvSpPr>
        <p:spPr>
          <a:xfrm>
            <a:off x="1913960" y="1970868"/>
            <a:ext cx="766877" cy="276999"/>
          </a:xfrm>
          <a:prstGeom prst="rect">
            <a:avLst/>
          </a:prstGeom>
          <a:noFill/>
        </p:spPr>
        <p:txBody>
          <a:bodyPr wrap="none" rtlCol="0">
            <a:spAutoFit/>
          </a:bodyPr>
          <a:lstStyle/>
          <a:p>
            <a:r>
              <a:rPr lang="en-AU" sz="1200" b="1" dirty="0" smtClean="0">
                <a:solidFill>
                  <a:srgbClr val="FF0000"/>
                </a:solidFill>
              </a:rPr>
              <a:t>workings</a:t>
            </a:r>
            <a:endParaRPr lang="en-AU" sz="1200" b="1" dirty="0">
              <a:solidFill>
                <a:srgbClr val="FF0000"/>
              </a:solidFill>
            </a:endParaRPr>
          </a:p>
        </p:txBody>
      </p:sp>
      <p:cxnSp>
        <p:nvCxnSpPr>
          <p:cNvPr id="6" name="Straight Arrow Connector 5"/>
          <p:cNvCxnSpPr>
            <a:endCxn id="21" idx="1"/>
          </p:cNvCxnSpPr>
          <p:nvPr/>
        </p:nvCxnSpPr>
        <p:spPr>
          <a:xfrm>
            <a:off x="2530624" y="2232478"/>
            <a:ext cx="309324" cy="364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25" idx="1"/>
          </p:cNvCxnSpPr>
          <p:nvPr/>
        </p:nvCxnSpPr>
        <p:spPr>
          <a:xfrm>
            <a:off x="2530624" y="2232478"/>
            <a:ext cx="309324" cy="695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19479" y="4591648"/>
            <a:ext cx="898003" cy="461665"/>
          </a:xfrm>
          <a:prstGeom prst="rect">
            <a:avLst/>
          </a:prstGeom>
          <a:noFill/>
        </p:spPr>
        <p:txBody>
          <a:bodyPr wrap="none" rtlCol="0">
            <a:spAutoFit/>
          </a:bodyPr>
          <a:lstStyle/>
          <a:p>
            <a:pPr algn="ctr"/>
            <a:r>
              <a:rPr lang="en-AU" sz="1200" b="1" dirty="0" smtClean="0">
                <a:solidFill>
                  <a:srgbClr val="FF0000"/>
                </a:solidFill>
              </a:rPr>
              <a:t>Vis. Au, As,</a:t>
            </a:r>
          </a:p>
          <a:p>
            <a:pPr algn="ctr"/>
            <a:r>
              <a:rPr lang="en-AU" sz="1200" b="1" dirty="0" smtClean="0">
                <a:solidFill>
                  <a:srgbClr val="FF0000"/>
                </a:solidFill>
              </a:rPr>
              <a:t>seamy </a:t>
            </a:r>
            <a:r>
              <a:rPr lang="en-AU" sz="1200" b="1" dirty="0" err="1" smtClean="0">
                <a:solidFill>
                  <a:srgbClr val="FF0000"/>
                </a:solidFill>
              </a:rPr>
              <a:t>qtz</a:t>
            </a:r>
            <a:endParaRPr lang="en-AU" sz="1200" b="1" dirty="0">
              <a:solidFill>
                <a:srgbClr val="FF0000"/>
              </a:solidFill>
            </a:endParaRPr>
          </a:p>
        </p:txBody>
      </p:sp>
      <p:cxnSp>
        <p:nvCxnSpPr>
          <p:cNvPr id="33" name="Straight Arrow Connector 32"/>
          <p:cNvCxnSpPr/>
          <p:nvPr/>
        </p:nvCxnSpPr>
        <p:spPr>
          <a:xfrm flipV="1">
            <a:off x="2530624" y="3441411"/>
            <a:ext cx="385700" cy="1211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725080" y="4621079"/>
            <a:ext cx="824713" cy="461665"/>
          </a:xfrm>
          <a:prstGeom prst="rect">
            <a:avLst/>
          </a:prstGeom>
          <a:noFill/>
        </p:spPr>
        <p:txBody>
          <a:bodyPr wrap="none" rtlCol="0">
            <a:spAutoFit/>
          </a:bodyPr>
          <a:lstStyle/>
          <a:p>
            <a:pPr algn="ctr"/>
            <a:r>
              <a:rPr lang="en-AU" sz="1200" b="1" dirty="0" smtClean="0">
                <a:solidFill>
                  <a:srgbClr val="FF0000"/>
                </a:solidFill>
              </a:rPr>
              <a:t>As,</a:t>
            </a:r>
          </a:p>
          <a:p>
            <a:pPr algn="ctr"/>
            <a:r>
              <a:rPr lang="en-AU" sz="1200" b="1" dirty="0" smtClean="0">
                <a:solidFill>
                  <a:srgbClr val="FF0000"/>
                </a:solidFill>
              </a:rPr>
              <a:t>seamy </a:t>
            </a:r>
            <a:r>
              <a:rPr lang="en-AU" sz="1200" b="1" dirty="0" err="1" smtClean="0">
                <a:solidFill>
                  <a:srgbClr val="FF0000"/>
                </a:solidFill>
              </a:rPr>
              <a:t>qtz</a:t>
            </a:r>
            <a:endParaRPr lang="en-AU" sz="1200" b="1" dirty="0">
              <a:solidFill>
                <a:srgbClr val="FF0000"/>
              </a:solidFill>
            </a:endParaRPr>
          </a:p>
        </p:txBody>
      </p:sp>
      <p:cxnSp>
        <p:nvCxnSpPr>
          <p:cNvPr id="37" name="Straight Arrow Connector 36"/>
          <p:cNvCxnSpPr/>
          <p:nvPr/>
        </p:nvCxnSpPr>
        <p:spPr>
          <a:xfrm flipV="1">
            <a:off x="3024336" y="3441411"/>
            <a:ext cx="323528" cy="1150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15" idx="3"/>
          </p:cNvCxnSpPr>
          <p:nvPr/>
        </p:nvCxnSpPr>
        <p:spPr>
          <a:xfrm flipV="1">
            <a:off x="3024336" y="3080562"/>
            <a:ext cx="211148" cy="1511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53187" y="3965976"/>
            <a:ext cx="360997" cy="276999"/>
          </a:xfrm>
          <a:prstGeom prst="rect">
            <a:avLst/>
          </a:prstGeom>
          <a:noFill/>
        </p:spPr>
        <p:txBody>
          <a:bodyPr wrap="none" rtlCol="0">
            <a:spAutoFit/>
          </a:bodyPr>
          <a:lstStyle/>
          <a:p>
            <a:pPr algn="ctr"/>
            <a:r>
              <a:rPr lang="en-AU" sz="1200" b="1" dirty="0" smtClean="0">
                <a:solidFill>
                  <a:srgbClr val="FF0000"/>
                </a:solidFill>
              </a:rPr>
              <a:t>Au</a:t>
            </a:r>
          </a:p>
        </p:txBody>
      </p:sp>
      <p:sp>
        <p:nvSpPr>
          <p:cNvPr id="41" name="TextBox 40"/>
          <p:cNvSpPr txBox="1"/>
          <p:nvPr/>
        </p:nvSpPr>
        <p:spPr>
          <a:xfrm>
            <a:off x="3851920" y="4797152"/>
            <a:ext cx="880369" cy="276999"/>
          </a:xfrm>
          <a:prstGeom prst="rect">
            <a:avLst/>
          </a:prstGeom>
          <a:noFill/>
        </p:spPr>
        <p:txBody>
          <a:bodyPr wrap="none" rtlCol="0">
            <a:spAutoFit/>
          </a:bodyPr>
          <a:lstStyle/>
          <a:p>
            <a:pPr algn="ctr"/>
            <a:r>
              <a:rPr lang="en-AU" sz="1200" b="1" dirty="0" smtClean="0">
                <a:solidFill>
                  <a:srgbClr val="FF0000"/>
                </a:solidFill>
              </a:rPr>
              <a:t>Au, Vis. Au</a:t>
            </a:r>
          </a:p>
        </p:txBody>
      </p:sp>
      <p:cxnSp>
        <p:nvCxnSpPr>
          <p:cNvPr id="43" name="Straight Arrow Connector 42"/>
          <p:cNvCxnSpPr/>
          <p:nvPr/>
        </p:nvCxnSpPr>
        <p:spPr>
          <a:xfrm flipH="1" flipV="1">
            <a:off x="2242114" y="3573015"/>
            <a:ext cx="103696" cy="3687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346236" y="3441411"/>
            <a:ext cx="85008" cy="500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939628" y="4526091"/>
            <a:ext cx="178006" cy="314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635896" y="1628800"/>
            <a:ext cx="1914307" cy="584775"/>
          </a:xfrm>
          <a:prstGeom prst="rect">
            <a:avLst/>
          </a:prstGeom>
          <a:noFill/>
        </p:spPr>
        <p:txBody>
          <a:bodyPr wrap="none" rtlCol="0">
            <a:spAutoFit/>
          </a:bodyPr>
          <a:lstStyle/>
          <a:p>
            <a:r>
              <a:rPr lang="en-AU" sz="1600" b="1" dirty="0" smtClean="0">
                <a:solidFill>
                  <a:srgbClr val="FF0000"/>
                </a:solidFill>
                <a:latin typeface="Helvetica" panose="020B0604020202020204" pitchFamily="34" charset="0"/>
                <a:cs typeface="Helvetica" panose="020B0604020202020204" pitchFamily="34" charset="0"/>
              </a:rPr>
              <a:t>$350,000 spent</a:t>
            </a:r>
          </a:p>
          <a:p>
            <a:r>
              <a:rPr lang="en-AU" sz="1600" b="1" dirty="0" smtClean="0">
                <a:solidFill>
                  <a:srgbClr val="FF0000"/>
                </a:solidFill>
                <a:latin typeface="Helvetica" panose="020B0604020202020204" pitchFamily="34" charset="0"/>
                <a:cs typeface="Helvetica" panose="020B0604020202020204" pitchFamily="34" charset="0"/>
              </a:rPr>
              <a:t>No results +5 g-m</a:t>
            </a:r>
            <a:endParaRPr lang="en-AU" sz="1600" b="1" dirty="0">
              <a:solidFill>
                <a:srgbClr val="FF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37212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4" name="Picture 13" descr="Alliance Sth LS2.jpg"/>
          <p:cNvPicPr>
            <a:picLocks noChangeAspect="1"/>
          </p:cNvPicPr>
          <p:nvPr/>
        </p:nvPicPr>
        <p:blipFill>
          <a:blip r:embed="rId4" cstate="print"/>
          <a:srcRect t="5815" b="26900"/>
          <a:stretch>
            <a:fillRect/>
          </a:stretch>
        </p:blipFill>
        <p:spPr>
          <a:xfrm>
            <a:off x="867819" y="980728"/>
            <a:ext cx="7448597" cy="5430856"/>
          </a:xfrm>
          <a:prstGeom prst="rect">
            <a:avLst/>
          </a:prstGeom>
        </p:spPr>
      </p:pic>
      <p:sp>
        <p:nvSpPr>
          <p:cNvPr id="23" name="TextBox 22"/>
          <p:cNvSpPr txBox="1"/>
          <p:nvPr/>
        </p:nvSpPr>
        <p:spPr>
          <a:xfrm>
            <a:off x="0" y="5733256"/>
            <a:ext cx="9144000" cy="369332"/>
          </a:xfrm>
          <a:prstGeom prst="rect">
            <a:avLst/>
          </a:prstGeom>
          <a:noFill/>
        </p:spPr>
        <p:txBody>
          <a:bodyPr wrap="square" rtlCol="0">
            <a:spAutoFit/>
          </a:bodyPr>
          <a:lstStyle/>
          <a:p>
            <a:pPr algn="ctr"/>
            <a:r>
              <a:rPr lang="en-AU" b="1" dirty="0" smtClean="0"/>
              <a:t>Alliance South: Long Section</a:t>
            </a:r>
            <a:endParaRPr lang="en-AU" b="1" dirty="0"/>
          </a:p>
        </p:txBody>
      </p:sp>
      <p:pic>
        <p:nvPicPr>
          <p:cNvPr id="16" name="Picture 15"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35</a:t>
            </a:fld>
            <a:endParaRPr lang="en-AU" b="1" dirty="0">
              <a:solidFill>
                <a:schemeClr val="tx1">
                  <a:lumMod val="75000"/>
                  <a:lumOff val="25000"/>
                </a:schemeClr>
              </a:solidFill>
              <a:latin typeface="OCR A Extended" pitchFamily="50" charset="0"/>
              <a:cs typeface="Helvetica" pitchFamily="34" charset="0"/>
            </a:endParaRPr>
          </a:p>
        </p:txBody>
      </p:sp>
      <p:cxnSp>
        <p:nvCxnSpPr>
          <p:cNvPr id="28" name="Straight Connector 27"/>
          <p:cNvCxnSpPr/>
          <p:nvPr/>
        </p:nvCxnSpPr>
        <p:spPr>
          <a:xfrm>
            <a:off x="3347864" y="3284984"/>
            <a:ext cx="79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35896" y="1628800"/>
            <a:ext cx="2579552" cy="584775"/>
          </a:xfrm>
          <a:prstGeom prst="rect">
            <a:avLst/>
          </a:prstGeom>
          <a:noFill/>
        </p:spPr>
        <p:txBody>
          <a:bodyPr wrap="none" rtlCol="0">
            <a:spAutoFit/>
          </a:bodyPr>
          <a:lstStyle/>
          <a:p>
            <a:r>
              <a:rPr lang="en-AU" sz="1600" b="1" dirty="0" smtClean="0">
                <a:solidFill>
                  <a:srgbClr val="FF0000"/>
                </a:solidFill>
                <a:latin typeface="Helvetica" panose="020B0604020202020204" pitchFamily="34" charset="0"/>
                <a:cs typeface="Helvetica" panose="020B0604020202020204" pitchFamily="34" charset="0"/>
              </a:rPr>
              <a:t>$350,000 spend =</a:t>
            </a:r>
          </a:p>
          <a:p>
            <a:r>
              <a:rPr lang="en-AU" sz="1600" b="1" dirty="0" smtClean="0">
                <a:solidFill>
                  <a:srgbClr val="FF0000"/>
                </a:solidFill>
                <a:latin typeface="Helvetica" panose="020B0604020202020204" pitchFamily="34" charset="0"/>
                <a:cs typeface="Helvetica" panose="020B0604020202020204" pitchFamily="34" charset="0"/>
              </a:rPr>
              <a:t>100m drive development</a:t>
            </a:r>
            <a:endParaRPr lang="en-AU" sz="1600" b="1" dirty="0">
              <a:solidFill>
                <a:srgbClr val="FF0000"/>
              </a:solidFill>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75200" r="61378" b="5900"/>
          <a:stretch/>
        </p:blipFill>
        <p:spPr>
          <a:xfrm>
            <a:off x="6220444" y="1060251"/>
            <a:ext cx="2837501" cy="1504653"/>
          </a:xfrm>
          <a:prstGeom prst="rect">
            <a:avLst/>
          </a:prstGeom>
          <a:ln w="12700">
            <a:solidFill>
              <a:schemeClr val="tx1"/>
            </a:solidFill>
          </a:ln>
        </p:spPr>
      </p:pic>
      <p:sp>
        <p:nvSpPr>
          <p:cNvPr id="11" name="TextBox 10"/>
          <p:cNvSpPr txBox="1"/>
          <p:nvPr/>
        </p:nvSpPr>
        <p:spPr>
          <a:xfrm>
            <a:off x="179512" y="188640"/>
            <a:ext cx="4185761" cy="584775"/>
          </a:xfrm>
          <a:prstGeom prst="rect">
            <a:avLst/>
          </a:prstGeom>
          <a:noFill/>
        </p:spPr>
        <p:txBody>
          <a:bodyPr wrap="none" rtlCol="0">
            <a:spAutoFit/>
          </a:bodyPr>
          <a:lstStyle/>
          <a:p>
            <a:r>
              <a:rPr lang="en-US" sz="3200" dirty="0" smtClean="0">
                <a:latin typeface="Helvetica" pitchFamily="34" charset="0"/>
                <a:cs typeface="Helvetica" pitchFamily="34" charset="0"/>
              </a:rPr>
              <a:t>2011 Diamond Drilling</a:t>
            </a:r>
            <a:endParaRPr lang="en-US" sz="3200" dirty="0">
              <a:latin typeface="Helvetica" pitchFamily="34" charset="0"/>
              <a:cs typeface="Helvetica" pitchFamily="34" charset="0"/>
            </a:endParaRPr>
          </a:p>
        </p:txBody>
      </p:sp>
      <p:cxnSp>
        <p:nvCxnSpPr>
          <p:cNvPr id="12" name="Straight Arrow Connector 11"/>
          <p:cNvCxnSpPr/>
          <p:nvPr/>
        </p:nvCxnSpPr>
        <p:spPr>
          <a:xfrm flipH="1">
            <a:off x="4177270" y="2196063"/>
            <a:ext cx="480107" cy="10169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6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4" name="Picture 13" descr="Alliance Sth LS2.jpg"/>
          <p:cNvPicPr>
            <a:picLocks noChangeAspect="1"/>
          </p:cNvPicPr>
          <p:nvPr/>
        </p:nvPicPr>
        <p:blipFill>
          <a:blip r:embed="rId4" cstate="print"/>
          <a:srcRect t="5815" b="26900"/>
          <a:stretch>
            <a:fillRect/>
          </a:stretch>
        </p:blipFill>
        <p:spPr>
          <a:xfrm>
            <a:off x="867819" y="980728"/>
            <a:ext cx="7448597" cy="5430856"/>
          </a:xfrm>
          <a:prstGeom prst="rect">
            <a:avLst/>
          </a:prstGeom>
        </p:spPr>
      </p:pic>
      <p:sp>
        <p:nvSpPr>
          <p:cNvPr id="23" name="TextBox 22"/>
          <p:cNvSpPr txBox="1"/>
          <p:nvPr/>
        </p:nvSpPr>
        <p:spPr>
          <a:xfrm>
            <a:off x="0" y="5733256"/>
            <a:ext cx="9144000" cy="369332"/>
          </a:xfrm>
          <a:prstGeom prst="rect">
            <a:avLst/>
          </a:prstGeom>
          <a:noFill/>
        </p:spPr>
        <p:txBody>
          <a:bodyPr wrap="square" rtlCol="0">
            <a:spAutoFit/>
          </a:bodyPr>
          <a:lstStyle/>
          <a:p>
            <a:pPr algn="ctr"/>
            <a:r>
              <a:rPr lang="en-AU" b="1" dirty="0" smtClean="0"/>
              <a:t>Alliance South: Long Section</a:t>
            </a:r>
            <a:endParaRPr lang="en-AU" b="1" dirty="0"/>
          </a:p>
        </p:txBody>
      </p:sp>
      <p:pic>
        <p:nvPicPr>
          <p:cNvPr id="16" name="Picture 15"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36</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742004"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Mine Plan</a:t>
            </a:r>
            <a:endParaRPr lang="en-US" sz="3200" dirty="0">
              <a:latin typeface="Helvetica" pitchFamily="34" charset="0"/>
              <a:cs typeface="Helvetica" pitchFamily="34" charset="0"/>
            </a:endParaRPr>
          </a:p>
        </p:txBody>
      </p:sp>
      <p:cxnSp>
        <p:nvCxnSpPr>
          <p:cNvPr id="28" name="Straight Connector 27"/>
          <p:cNvCxnSpPr/>
          <p:nvPr/>
        </p:nvCxnSpPr>
        <p:spPr>
          <a:xfrm>
            <a:off x="6220444" y="3421560"/>
            <a:ext cx="3677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0925" y="1869675"/>
            <a:ext cx="1755609" cy="307777"/>
          </a:xfrm>
          <a:prstGeom prst="rect">
            <a:avLst/>
          </a:prstGeom>
          <a:noFill/>
        </p:spPr>
        <p:txBody>
          <a:bodyPr wrap="none" rtlCol="0">
            <a:spAutoFit/>
          </a:bodyPr>
          <a:lstStyle/>
          <a:p>
            <a:r>
              <a:rPr lang="en-AU" sz="1400" b="1" dirty="0">
                <a:latin typeface="Helvetica" panose="020B0604020202020204" pitchFamily="34" charset="0"/>
                <a:cs typeface="Helvetica" panose="020B0604020202020204" pitchFamily="34" charset="0"/>
              </a:rPr>
              <a:t>m</a:t>
            </a:r>
            <a:r>
              <a:rPr lang="en-AU" sz="1400" b="1" dirty="0" smtClean="0">
                <a:latin typeface="Helvetica" panose="020B0604020202020204" pitchFamily="34" charset="0"/>
                <a:cs typeface="Helvetica" panose="020B0604020202020204" pitchFamily="34" charset="0"/>
              </a:rPr>
              <a:t>ine development</a:t>
            </a:r>
            <a:endParaRPr lang="en-AU" sz="1400" b="1" dirty="0">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75200" r="61378" b="5900"/>
          <a:stretch/>
        </p:blipFill>
        <p:spPr>
          <a:xfrm>
            <a:off x="6220444" y="1060251"/>
            <a:ext cx="2837501" cy="1504653"/>
          </a:xfrm>
          <a:prstGeom prst="rect">
            <a:avLst/>
          </a:prstGeom>
          <a:ln w="12700">
            <a:solidFill>
              <a:schemeClr val="tx1"/>
            </a:solidFill>
          </a:ln>
        </p:spPr>
      </p:pic>
      <p:sp>
        <p:nvSpPr>
          <p:cNvPr id="11" name="TextBox 10"/>
          <p:cNvSpPr txBox="1"/>
          <p:nvPr/>
        </p:nvSpPr>
        <p:spPr>
          <a:xfrm>
            <a:off x="7308304" y="3283061"/>
            <a:ext cx="610616" cy="276999"/>
          </a:xfrm>
          <a:prstGeom prst="rect">
            <a:avLst/>
          </a:prstGeom>
          <a:noFill/>
        </p:spPr>
        <p:txBody>
          <a:bodyPr wrap="none" rtlCol="0">
            <a:spAutoFit/>
          </a:bodyPr>
          <a:lstStyle/>
          <a:p>
            <a:r>
              <a:rPr lang="en-AU" sz="1200" b="1" dirty="0" smtClean="0">
                <a:latin typeface="Helvetica" panose="020B0604020202020204" pitchFamily="34" charset="0"/>
                <a:cs typeface="Helvetica" panose="020B0604020202020204" pitchFamily="34" charset="0"/>
              </a:rPr>
              <a:t>1100L</a:t>
            </a:r>
            <a:endParaRPr lang="en-AU" sz="1200" b="1" dirty="0">
              <a:latin typeface="Helvetica" panose="020B0604020202020204" pitchFamily="34" charset="0"/>
              <a:cs typeface="Helvetica" panose="020B0604020202020204" pitchFamily="34" charset="0"/>
            </a:endParaRPr>
          </a:p>
        </p:txBody>
      </p:sp>
      <p:sp>
        <p:nvSpPr>
          <p:cNvPr id="12" name="TextBox 11"/>
          <p:cNvSpPr txBox="1"/>
          <p:nvPr/>
        </p:nvSpPr>
        <p:spPr>
          <a:xfrm>
            <a:off x="7684881" y="3440033"/>
            <a:ext cx="619080" cy="276999"/>
          </a:xfrm>
          <a:prstGeom prst="rect">
            <a:avLst/>
          </a:prstGeom>
          <a:noFill/>
        </p:spPr>
        <p:txBody>
          <a:bodyPr wrap="none" rtlCol="0">
            <a:spAutoFit/>
          </a:bodyPr>
          <a:lstStyle/>
          <a:p>
            <a:r>
              <a:rPr lang="en-AU" sz="1200" b="1" dirty="0" smtClean="0">
                <a:latin typeface="Helvetica" panose="020B0604020202020204" pitchFamily="34" charset="0"/>
                <a:cs typeface="Helvetica" panose="020B0604020202020204" pitchFamily="34" charset="0"/>
              </a:rPr>
              <a:t>1080L</a:t>
            </a:r>
            <a:endParaRPr lang="en-AU" sz="1200" b="1" dirty="0">
              <a:latin typeface="Helvetica" panose="020B0604020202020204" pitchFamily="34" charset="0"/>
              <a:cs typeface="Helvetica" panose="020B0604020202020204" pitchFamily="34" charset="0"/>
            </a:endParaRPr>
          </a:p>
        </p:txBody>
      </p:sp>
      <p:cxnSp>
        <p:nvCxnSpPr>
          <p:cNvPr id="4" name="Straight Connector 3"/>
          <p:cNvCxnSpPr>
            <a:cxnSpLocks noChangeAspect="1"/>
          </p:cNvCxnSpPr>
          <p:nvPr/>
        </p:nvCxnSpPr>
        <p:spPr>
          <a:xfrm>
            <a:off x="6095334" y="3392312"/>
            <a:ext cx="152745" cy="292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651562" y="2141326"/>
            <a:ext cx="752772" cy="12509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11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4" name="Picture 13" descr="Alliance Sth LS2.jpg"/>
          <p:cNvPicPr>
            <a:picLocks noChangeAspect="1"/>
          </p:cNvPicPr>
          <p:nvPr/>
        </p:nvPicPr>
        <p:blipFill>
          <a:blip r:embed="rId4" cstate="print"/>
          <a:srcRect t="5815" b="26900"/>
          <a:stretch>
            <a:fillRect/>
          </a:stretch>
        </p:blipFill>
        <p:spPr>
          <a:xfrm>
            <a:off x="867819" y="980728"/>
            <a:ext cx="7448597" cy="5430856"/>
          </a:xfrm>
          <a:prstGeom prst="rect">
            <a:avLst/>
          </a:prstGeom>
        </p:spPr>
      </p:pic>
      <p:sp>
        <p:nvSpPr>
          <p:cNvPr id="23" name="TextBox 22"/>
          <p:cNvSpPr txBox="1"/>
          <p:nvPr/>
        </p:nvSpPr>
        <p:spPr>
          <a:xfrm>
            <a:off x="0" y="5733256"/>
            <a:ext cx="9144000" cy="369332"/>
          </a:xfrm>
          <a:prstGeom prst="rect">
            <a:avLst/>
          </a:prstGeom>
          <a:noFill/>
        </p:spPr>
        <p:txBody>
          <a:bodyPr wrap="square" rtlCol="0">
            <a:spAutoFit/>
          </a:bodyPr>
          <a:lstStyle/>
          <a:p>
            <a:pPr algn="ctr"/>
            <a:r>
              <a:rPr lang="en-AU" b="1" dirty="0" smtClean="0"/>
              <a:t>Alliance South: Long Section</a:t>
            </a:r>
            <a:endParaRPr lang="en-AU" b="1" dirty="0"/>
          </a:p>
        </p:txBody>
      </p:sp>
      <p:pic>
        <p:nvPicPr>
          <p:cNvPr id="16" name="Picture 15" descr="powerpoint template v3.jpg"/>
          <p:cNvPicPr>
            <a:picLocks noChangeAspect="1"/>
          </p:cNvPicPr>
          <p:nvPr/>
        </p:nvPicPr>
        <p:blipFill>
          <a:blip r:embed="rId5" cstate="print"/>
          <a:srcRect l="5926"/>
          <a:stretch>
            <a:fillRect/>
          </a:stretch>
        </p:blipFill>
        <p:spPr>
          <a:xfrm>
            <a:off x="0" y="0"/>
            <a:ext cx="9144000" cy="98072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37</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742004"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Mine Plan</a:t>
            </a:r>
            <a:endParaRPr lang="en-US" sz="3200" dirty="0">
              <a:latin typeface="Helvetica" pitchFamily="34" charset="0"/>
              <a:cs typeface="Helvetica" pitchFamily="34" charset="0"/>
            </a:endParaRPr>
          </a:p>
        </p:txBody>
      </p:sp>
      <p:cxnSp>
        <p:nvCxnSpPr>
          <p:cNvPr id="28" name="Straight Connector 27"/>
          <p:cNvCxnSpPr/>
          <p:nvPr/>
        </p:nvCxnSpPr>
        <p:spPr>
          <a:xfrm>
            <a:off x="6220444" y="3421560"/>
            <a:ext cx="3677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0925" y="1869675"/>
            <a:ext cx="1755609" cy="307777"/>
          </a:xfrm>
          <a:prstGeom prst="rect">
            <a:avLst/>
          </a:prstGeom>
          <a:noFill/>
        </p:spPr>
        <p:txBody>
          <a:bodyPr wrap="none" rtlCol="0">
            <a:spAutoFit/>
          </a:bodyPr>
          <a:lstStyle/>
          <a:p>
            <a:r>
              <a:rPr lang="en-AU" sz="1400" b="1" dirty="0">
                <a:latin typeface="Helvetica" panose="020B0604020202020204" pitchFamily="34" charset="0"/>
                <a:cs typeface="Helvetica" panose="020B0604020202020204" pitchFamily="34" charset="0"/>
              </a:rPr>
              <a:t>m</a:t>
            </a:r>
            <a:r>
              <a:rPr lang="en-AU" sz="1400" b="1" dirty="0" smtClean="0">
                <a:latin typeface="Helvetica" panose="020B0604020202020204" pitchFamily="34" charset="0"/>
                <a:cs typeface="Helvetica" panose="020B0604020202020204" pitchFamily="34" charset="0"/>
              </a:rPr>
              <a:t>ine development</a:t>
            </a:r>
            <a:endParaRPr lang="en-AU" sz="1400" b="1" dirty="0">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75200" r="61378" b="5900"/>
          <a:stretch/>
        </p:blipFill>
        <p:spPr>
          <a:xfrm>
            <a:off x="6220444" y="1060251"/>
            <a:ext cx="2837501" cy="1504653"/>
          </a:xfrm>
          <a:prstGeom prst="rect">
            <a:avLst/>
          </a:prstGeom>
          <a:ln w="12700">
            <a:solidFill>
              <a:schemeClr val="tx1"/>
            </a:solidFill>
          </a:ln>
        </p:spPr>
      </p:pic>
      <p:sp>
        <p:nvSpPr>
          <p:cNvPr id="11" name="TextBox 10"/>
          <p:cNvSpPr txBox="1"/>
          <p:nvPr/>
        </p:nvSpPr>
        <p:spPr>
          <a:xfrm>
            <a:off x="7308304" y="3283061"/>
            <a:ext cx="610616" cy="276999"/>
          </a:xfrm>
          <a:prstGeom prst="rect">
            <a:avLst/>
          </a:prstGeom>
          <a:noFill/>
        </p:spPr>
        <p:txBody>
          <a:bodyPr wrap="none" rtlCol="0">
            <a:spAutoFit/>
          </a:bodyPr>
          <a:lstStyle/>
          <a:p>
            <a:r>
              <a:rPr lang="en-AU" sz="1200" b="1" dirty="0" smtClean="0">
                <a:latin typeface="Helvetica" panose="020B0604020202020204" pitchFamily="34" charset="0"/>
                <a:cs typeface="Helvetica" panose="020B0604020202020204" pitchFamily="34" charset="0"/>
              </a:rPr>
              <a:t>1100L</a:t>
            </a:r>
            <a:endParaRPr lang="en-AU" sz="1200" b="1" dirty="0">
              <a:latin typeface="Helvetica" panose="020B0604020202020204" pitchFamily="34" charset="0"/>
              <a:cs typeface="Helvetica" panose="020B0604020202020204" pitchFamily="34" charset="0"/>
            </a:endParaRPr>
          </a:p>
        </p:txBody>
      </p:sp>
      <p:sp>
        <p:nvSpPr>
          <p:cNvPr id="12" name="TextBox 11"/>
          <p:cNvSpPr txBox="1"/>
          <p:nvPr/>
        </p:nvSpPr>
        <p:spPr>
          <a:xfrm>
            <a:off x="7684881" y="3440033"/>
            <a:ext cx="619080" cy="276999"/>
          </a:xfrm>
          <a:prstGeom prst="rect">
            <a:avLst/>
          </a:prstGeom>
          <a:noFill/>
        </p:spPr>
        <p:txBody>
          <a:bodyPr wrap="none" rtlCol="0">
            <a:spAutoFit/>
          </a:bodyPr>
          <a:lstStyle/>
          <a:p>
            <a:r>
              <a:rPr lang="en-AU" sz="1200" b="1" dirty="0" smtClean="0">
                <a:latin typeface="Helvetica" panose="020B0604020202020204" pitchFamily="34" charset="0"/>
                <a:cs typeface="Helvetica" panose="020B0604020202020204" pitchFamily="34" charset="0"/>
              </a:rPr>
              <a:t>1080L</a:t>
            </a:r>
            <a:endParaRPr lang="en-AU" sz="1200" b="1" dirty="0">
              <a:latin typeface="Helvetica" panose="020B0604020202020204" pitchFamily="34" charset="0"/>
              <a:cs typeface="Helvetica" panose="020B0604020202020204" pitchFamily="34" charset="0"/>
            </a:endParaRPr>
          </a:p>
        </p:txBody>
      </p:sp>
      <p:cxnSp>
        <p:nvCxnSpPr>
          <p:cNvPr id="4" name="Straight Connector 3"/>
          <p:cNvCxnSpPr>
            <a:cxnSpLocks noChangeAspect="1"/>
          </p:cNvCxnSpPr>
          <p:nvPr/>
        </p:nvCxnSpPr>
        <p:spPr>
          <a:xfrm>
            <a:off x="6095334" y="3392312"/>
            <a:ext cx="152745" cy="292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651562" y="2141326"/>
            <a:ext cx="752772" cy="12509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372200" y="2636912"/>
            <a:ext cx="32134" cy="2736304"/>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80225" y="5363924"/>
            <a:ext cx="1448217" cy="369332"/>
          </a:xfrm>
          <a:prstGeom prst="rect">
            <a:avLst/>
          </a:prstGeom>
          <a:noFill/>
        </p:spPr>
        <p:txBody>
          <a:bodyPr wrap="none" rtlCol="0">
            <a:spAutoFit/>
          </a:bodyPr>
          <a:lstStyle/>
          <a:p>
            <a:r>
              <a:rPr lang="en-AU" b="1" dirty="0" smtClean="0">
                <a:solidFill>
                  <a:srgbClr val="7030A0"/>
                </a:solidFill>
              </a:rPr>
              <a:t>Cross-section</a:t>
            </a:r>
            <a:endParaRPr lang="en-AU" b="1" dirty="0">
              <a:solidFill>
                <a:srgbClr val="7030A0"/>
              </a:solidFill>
            </a:endParaRPr>
          </a:p>
        </p:txBody>
      </p:sp>
    </p:spTree>
    <p:extLst>
      <p:ext uri="{BB962C8B-B14F-4D97-AF65-F5344CB8AC3E}">
        <p14:creationId xmlns:p14="http://schemas.microsoft.com/office/powerpoint/2010/main" val="4198989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9512" y="1169367"/>
            <a:ext cx="3888432" cy="5647700"/>
          </a:xfrm>
          <a:prstGeom prst="rect">
            <a:avLst/>
          </a:prstGeom>
          <a:noFill/>
        </p:spPr>
        <p:txBody>
          <a:bodyPr wrap="square" rtlCol="0">
            <a:spAutoFit/>
          </a:bodyPr>
          <a:lstStyle/>
          <a:p>
            <a:pPr>
              <a:spcAft>
                <a:spcPts val="1200"/>
              </a:spcAft>
            </a:pPr>
            <a:r>
              <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Bulk Sample – Not Cheap !!!</a:t>
            </a:r>
          </a:p>
          <a:p>
            <a:pPr marL="285750" indent="-285750">
              <a:spcAft>
                <a:spcPts val="300"/>
              </a:spcAft>
              <a:buBlip>
                <a:blip r:embed="rId3"/>
              </a:buBlip>
            </a:pPr>
            <a:r>
              <a:rPr lang="en-AU" sz="1600" b="1" dirty="0">
                <a:latin typeface="Helvetica" pitchFamily="34" charset="0"/>
                <a:cs typeface="Helvetica" pitchFamily="34" charset="0"/>
              </a:rPr>
              <a:t>2,000 metres decline </a:t>
            </a:r>
            <a:r>
              <a:rPr lang="en-AU" sz="1600" b="1" dirty="0" smtClean="0">
                <a:latin typeface="Helvetica" pitchFamily="34" charset="0"/>
                <a:cs typeface="Helvetica" pitchFamily="34" charset="0"/>
              </a:rPr>
              <a:t>development</a:t>
            </a:r>
          </a:p>
          <a:p>
            <a:pPr>
              <a:spcAft>
                <a:spcPts val="300"/>
              </a:spcAft>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a:t>
            </a:r>
            <a:r>
              <a:rPr lang="en-AU" sz="1400" dirty="0" smtClean="0">
                <a:latin typeface="Helvetica" pitchFamily="34" charset="0"/>
                <a:cs typeface="Helvetica" pitchFamily="34" charset="0"/>
              </a:rPr>
              <a:t>4.0 x 4.5 metre size</a:t>
            </a:r>
          </a:p>
          <a:p>
            <a:pPr>
              <a:spcAft>
                <a:spcPts val="1200"/>
              </a:spcAft>
            </a:pPr>
            <a:r>
              <a:rPr lang="en-AU" sz="1400" dirty="0">
                <a:latin typeface="Helvetica" pitchFamily="34" charset="0"/>
                <a:cs typeface="Helvetica" pitchFamily="34" charset="0"/>
              </a:rPr>
              <a:t> </a:t>
            </a:r>
            <a:r>
              <a:rPr lang="en-AU" sz="1400" dirty="0" smtClean="0">
                <a:latin typeface="Helvetica" pitchFamily="34" charset="0"/>
                <a:cs typeface="Helvetica" pitchFamily="34" charset="0"/>
              </a:rPr>
              <a:t>     </a:t>
            </a:r>
            <a:r>
              <a:rPr lang="en-AU" sz="1400" b="1" dirty="0" smtClean="0">
                <a:solidFill>
                  <a:srgbClr val="FF0000"/>
                </a:solidFill>
                <a:latin typeface="Helvetica" pitchFamily="34" charset="0"/>
                <a:cs typeface="Helvetica" pitchFamily="34" charset="0"/>
              </a:rPr>
              <a:t>Cost: $20 million</a:t>
            </a:r>
          </a:p>
          <a:p>
            <a:pPr marL="285750" indent="-285750">
              <a:spcAft>
                <a:spcPts val="300"/>
              </a:spcAft>
              <a:buBlip>
                <a:blip r:embed="rId3"/>
              </a:buBlip>
            </a:pPr>
            <a:r>
              <a:rPr lang="en-AU" sz="1600" b="1" dirty="0" smtClean="0">
                <a:latin typeface="Helvetica" pitchFamily="34" charset="0"/>
                <a:cs typeface="Helvetica" pitchFamily="34" charset="0"/>
              </a:rPr>
              <a:t>60 metres cross cut development</a:t>
            </a:r>
          </a:p>
          <a:p>
            <a:pPr>
              <a:spcAft>
                <a:spcPts val="300"/>
              </a:spcAft>
            </a:pPr>
            <a:r>
              <a:rPr lang="en-AU" sz="1600" dirty="0" smtClean="0">
                <a:latin typeface="Helvetica" pitchFamily="34" charset="0"/>
                <a:cs typeface="Helvetica" pitchFamily="34" charset="0"/>
              </a:rPr>
              <a:t>     </a:t>
            </a:r>
            <a:r>
              <a:rPr lang="en-AU" sz="1400" dirty="0" smtClean="0">
                <a:latin typeface="Helvetica" pitchFamily="34" charset="0"/>
                <a:cs typeface="Helvetica" pitchFamily="34" charset="0"/>
              </a:rPr>
              <a:t>3.5 x 3.5 metre size</a:t>
            </a:r>
          </a:p>
          <a:p>
            <a:pPr>
              <a:spcAft>
                <a:spcPts val="1200"/>
              </a:spcAft>
            </a:pPr>
            <a:r>
              <a:rPr lang="en-AU" sz="1400" dirty="0">
                <a:latin typeface="Helvetica" pitchFamily="34" charset="0"/>
                <a:cs typeface="Helvetica" pitchFamily="34" charset="0"/>
              </a:rPr>
              <a:t> </a:t>
            </a:r>
            <a:r>
              <a:rPr lang="en-AU" sz="1400" dirty="0" smtClean="0">
                <a:latin typeface="Helvetica" pitchFamily="34" charset="0"/>
                <a:cs typeface="Helvetica" pitchFamily="34" charset="0"/>
              </a:rPr>
              <a:t>     </a:t>
            </a:r>
            <a:r>
              <a:rPr lang="en-AU" sz="1400" b="1" dirty="0" smtClean="0">
                <a:solidFill>
                  <a:srgbClr val="FF0000"/>
                </a:solidFill>
                <a:latin typeface="Helvetica" pitchFamily="34" charset="0"/>
                <a:cs typeface="Helvetica" pitchFamily="34" charset="0"/>
              </a:rPr>
              <a:t>Cost: $250,000</a:t>
            </a:r>
          </a:p>
          <a:p>
            <a:pPr marL="285750" indent="-285750">
              <a:spcAft>
                <a:spcPts val="300"/>
              </a:spcAft>
              <a:buBlip>
                <a:blip r:embed="rId3"/>
              </a:buBlip>
            </a:pPr>
            <a:r>
              <a:rPr lang="en-AU" sz="1600" b="1" dirty="0" smtClean="0">
                <a:latin typeface="Helvetica" pitchFamily="34" charset="0"/>
                <a:cs typeface="Helvetica" pitchFamily="34" charset="0"/>
              </a:rPr>
              <a:t>Mining fleet</a:t>
            </a:r>
          </a:p>
          <a:p>
            <a:pPr>
              <a:spcAft>
                <a:spcPts val="300"/>
              </a:spcAft>
            </a:pPr>
            <a:r>
              <a:rPr lang="en-AU" sz="1400" dirty="0" smtClean="0">
                <a:latin typeface="Helvetica" pitchFamily="34" charset="0"/>
                <a:cs typeface="Helvetica" pitchFamily="34" charset="0"/>
              </a:rPr>
              <a:t>      Twin boom jumbo (second unit for spares)</a:t>
            </a:r>
          </a:p>
          <a:p>
            <a:pPr>
              <a:spcAft>
                <a:spcPts val="300"/>
              </a:spcAft>
            </a:pPr>
            <a:r>
              <a:rPr lang="en-AU" sz="1400" dirty="0">
                <a:latin typeface="Helvetica" pitchFamily="34" charset="0"/>
                <a:cs typeface="Helvetica" pitchFamily="34" charset="0"/>
              </a:rPr>
              <a:t> </a:t>
            </a:r>
            <a:r>
              <a:rPr lang="en-AU" sz="1400" dirty="0" smtClean="0">
                <a:latin typeface="Helvetica" pitchFamily="34" charset="0"/>
                <a:cs typeface="Helvetica" pitchFamily="34" charset="0"/>
              </a:rPr>
              <a:t>     Single boom jumbo</a:t>
            </a:r>
          </a:p>
          <a:p>
            <a:pPr>
              <a:spcAft>
                <a:spcPts val="300"/>
              </a:spcAft>
            </a:pPr>
            <a:r>
              <a:rPr lang="en-AU" sz="1400" dirty="0" smtClean="0">
                <a:latin typeface="Helvetica" pitchFamily="34" charset="0"/>
                <a:cs typeface="Helvetica" pitchFamily="34" charset="0"/>
              </a:rPr>
              <a:t>      Two 30 tonne dump trucks</a:t>
            </a:r>
          </a:p>
          <a:p>
            <a:pPr>
              <a:spcAft>
                <a:spcPts val="300"/>
              </a:spcAft>
            </a:pPr>
            <a:r>
              <a:rPr lang="en-AU" sz="1400" dirty="0" smtClean="0">
                <a:latin typeface="Helvetica" pitchFamily="34" charset="0"/>
                <a:cs typeface="Helvetica" pitchFamily="34" charset="0"/>
              </a:rPr>
              <a:t>      Bogger</a:t>
            </a:r>
          </a:p>
          <a:p>
            <a:pPr>
              <a:spcAft>
                <a:spcPts val="300"/>
              </a:spcAft>
            </a:pPr>
            <a:r>
              <a:rPr lang="en-AU" sz="1400" dirty="0">
                <a:latin typeface="Helvetica" pitchFamily="34" charset="0"/>
                <a:cs typeface="Helvetica" pitchFamily="34" charset="0"/>
              </a:rPr>
              <a:t> </a:t>
            </a:r>
            <a:r>
              <a:rPr lang="en-AU" sz="1400" dirty="0" smtClean="0">
                <a:latin typeface="Helvetica" pitchFamily="34" charset="0"/>
                <a:cs typeface="Helvetica" pitchFamily="34" charset="0"/>
              </a:rPr>
              <a:t>     Grader</a:t>
            </a:r>
            <a:endParaRPr lang="en-AU" sz="1400" dirty="0">
              <a:latin typeface="Helvetica" pitchFamily="34" charset="0"/>
              <a:cs typeface="Helvetica" pitchFamily="34" charset="0"/>
            </a:endParaRPr>
          </a:p>
          <a:p>
            <a:pPr>
              <a:spcAft>
                <a:spcPts val="300"/>
              </a:spcAft>
            </a:pPr>
            <a:r>
              <a:rPr lang="en-AU" sz="1400" dirty="0" smtClean="0">
                <a:latin typeface="Helvetica" pitchFamily="34" charset="0"/>
                <a:cs typeface="Helvetica" pitchFamily="34" charset="0"/>
              </a:rPr>
              <a:t>      Loader</a:t>
            </a:r>
          </a:p>
          <a:p>
            <a:pPr>
              <a:spcAft>
                <a:spcPts val="1200"/>
              </a:spcAft>
            </a:pPr>
            <a:r>
              <a:rPr lang="en-AU" sz="1400" dirty="0" smtClean="0">
                <a:latin typeface="Helvetica" pitchFamily="34" charset="0"/>
                <a:cs typeface="Helvetica" pitchFamily="34" charset="0"/>
              </a:rPr>
              <a:t>      </a:t>
            </a:r>
            <a:r>
              <a:rPr lang="en-AU" sz="1400" b="1" dirty="0" smtClean="0">
                <a:solidFill>
                  <a:srgbClr val="FF0000"/>
                </a:solidFill>
                <a:latin typeface="Helvetica" pitchFamily="34" charset="0"/>
                <a:cs typeface="Helvetica" pitchFamily="34" charset="0"/>
              </a:rPr>
              <a:t>Cost</a:t>
            </a:r>
            <a:r>
              <a:rPr lang="en-AU" sz="1400" b="1" dirty="0">
                <a:solidFill>
                  <a:srgbClr val="FF0000"/>
                </a:solidFill>
                <a:latin typeface="Helvetica" pitchFamily="34" charset="0"/>
                <a:cs typeface="Helvetica" pitchFamily="34" charset="0"/>
              </a:rPr>
              <a:t>: $</a:t>
            </a:r>
            <a:r>
              <a:rPr lang="en-AU" sz="1400" b="1" dirty="0" smtClean="0">
                <a:solidFill>
                  <a:srgbClr val="FF0000"/>
                </a:solidFill>
                <a:latin typeface="Helvetica" pitchFamily="34" charset="0"/>
                <a:cs typeface="Helvetica" pitchFamily="34" charset="0"/>
              </a:rPr>
              <a:t>950,000</a:t>
            </a:r>
          </a:p>
          <a:p>
            <a:pPr marL="285750" indent="-285750">
              <a:spcAft>
                <a:spcPts val="300"/>
              </a:spcAft>
              <a:buBlip>
                <a:blip r:embed="rId3"/>
              </a:buBlip>
            </a:pPr>
            <a:r>
              <a:rPr lang="en-AU" sz="1600" b="1" dirty="0" smtClean="0">
                <a:latin typeface="Helvetica" pitchFamily="34" charset="0"/>
                <a:cs typeface="Helvetica" pitchFamily="34" charset="0"/>
              </a:rPr>
              <a:t>Reef development</a:t>
            </a:r>
          </a:p>
          <a:p>
            <a:pPr>
              <a:spcAft>
                <a:spcPts val="300"/>
              </a:spcAft>
            </a:pPr>
            <a:r>
              <a:rPr lang="en-AU" sz="1400" dirty="0" smtClean="0">
                <a:solidFill>
                  <a:srgbClr val="FF0000"/>
                </a:solidFill>
                <a:latin typeface="Helvetica" pitchFamily="34" charset="0"/>
                <a:cs typeface="Helvetica" pitchFamily="34" charset="0"/>
              </a:rPr>
              <a:t>      </a:t>
            </a:r>
            <a:r>
              <a:rPr lang="en-AU" sz="1400" b="1" dirty="0" smtClean="0">
                <a:solidFill>
                  <a:srgbClr val="FF0000"/>
                </a:solidFill>
                <a:latin typeface="Helvetica" pitchFamily="34" charset="0"/>
                <a:cs typeface="Helvetica" pitchFamily="34" charset="0"/>
              </a:rPr>
              <a:t>Cost: $3,500/m - $4,000/m</a:t>
            </a:r>
            <a:endParaRPr lang="en-AU" sz="1400" b="1" dirty="0">
              <a:solidFill>
                <a:srgbClr val="FF0000"/>
              </a:solidFill>
              <a:latin typeface="Helvetica" pitchFamily="34" charset="0"/>
              <a:cs typeface="Helvetica" pitchFamily="34" charset="0"/>
            </a:endParaRPr>
          </a:p>
          <a:p>
            <a:pPr marL="285750" indent="-285750">
              <a:spcAft>
                <a:spcPts val="300"/>
              </a:spcAft>
              <a:buBlip>
                <a:blip r:embed="rId3"/>
              </a:buBlip>
            </a:pPr>
            <a:endParaRPr lang="en-AU" sz="1400" dirty="0" smtClean="0">
              <a:latin typeface="Helvetica" pitchFamily="34" charset="0"/>
              <a:cs typeface="Helvetica" pitchFamily="34" charset="0"/>
            </a:endParaRPr>
          </a:p>
          <a:p>
            <a:pPr marL="285750" indent="-285750">
              <a:spcAft>
                <a:spcPts val="300"/>
              </a:spcAft>
              <a:buBlip>
                <a:blip r:embed="rId3"/>
              </a:buBlip>
            </a:pPr>
            <a:endParaRPr lang="en-AU" sz="1600" dirty="0" smtClean="0">
              <a:latin typeface="Helvetica" pitchFamily="34" charset="0"/>
              <a:cs typeface="Helvetica" pitchFamily="34" charset="0"/>
            </a:endParaRPr>
          </a:p>
        </p:txBody>
      </p:sp>
      <p:pic>
        <p:nvPicPr>
          <p:cNvPr id="10" name="Picture 9"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38</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4126451" cy="584775"/>
          </a:xfrm>
          <a:prstGeom prst="rect">
            <a:avLst/>
          </a:prstGeom>
          <a:noFill/>
        </p:spPr>
        <p:txBody>
          <a:bodyPr wrap="none" rtlCol="0">
            <a:spAutoFit/>
          </a:bodyPr>
          <a:lstStyle/>
          <a:p>
            <a:r>
              <a:rPr lang="en-US" sz="3200" dirty="0" smtClean="0">
                <a:latin typeface="Helvetica" pitchFamily="34" charset="0"/>
                <a:cs typeface="Helvetica" pitchFamily="34" charset="0"/>
              </a:rPr>
              <a:t>Alliance South Mining</a:t>
            </a:r>
            <a:endParaRPr lang="en-US" sz="3200" dirty="0">
              <a:latin typeface="Helvetica" pitchFamily="34" charset="0"/>
              <a:cs typeface="Helvetica" pitchFamily="34" charset="0"/>
            </a:endParaRPr>
          </a:p>
        </p:txBody>
      </p:sp>
      <p:sp>
        <p:nvSpPr>
          <p:cNvPr id="16" name="TextBox 15"/>
          <p:cNvSpPr txBox="1"/>
          <p:nvPr/>
        </p:nvSpPr>
        <p:spPr>
          <a:xfrm>
            <a:off x="5076056" y="6377121"/>
            <a:ext cx="2875148" cy="369332"/>
          </a:xfrm>
          <a:prstGeom prst="rect">
            <a:avLst/>
          </a:prstGeom>
          <a:noFill/>
        </p:spPr>
        <p:txBody>
          <a:bodyPr wrap="square" rtlCol="0">
            <a:spAutoFit/>
          </a:bodyPr>
          <a:lstStyle/>
          <a:p>
            <a:pPr algn="ctr"/>
            <a:r>
              <a:rPr lang="en-AU" b="1" dirty="0" smtClean="0"/>
              <a:t>5901515mN Cross-Section</a:t>
            </a:r>
            <a:endParaRPr lang="en-AU" b="1" dirty="0"/>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9886" t="6950" r="9886" b="14301"/>
          <a:stretch/>
        </p:blipFill>
        <p:spPr>
          <a:xfrm>
            <a:off x="4283968" y="980728"/>
            <a:ext cx="3888432" cy="5400600"/>
          </a:xfrm>
          <a:prstGeom prst="rect">
            <a:avLst/>
          </a:prstGeom>
        </p:spPr>
      </p:pic>
      <p:sp>
        <p:nvSpPr>
          <p:cNvPr id="19" name="TextBox 18"/>
          <p:cNvSpPr txBox="1"/>
          <p:nvPr/>
        </p:nvSpPr>
        <p:spPr>
          <a:xfrm>
            <a:off x="5526233" y="5610726"/>
            <a:ext cx="1134000" cy="338554"/>
          </a:xfrm>
          <a:prstGeom prst="rect">
            <a:avLst/>
          </a:prstGeom>
          <a:noFill/>
        </p:spPr>
        <p:txBody>
          <a:bodyPr wrap="square" rtlCol="0">
            <a:spAutoFit/>
          </a:bodyPr>
          <a:lstStyle/>
          <a:p>
            <a:pPr algn="r"/>
            <a:r>
              <a:rPr lang="en-AU" sz="1600" b="1" dirty="0" smtClean="0">
                <a:latin typeface="Helvetica" panose="020B0604020202020204" pitchFamily="34" charset="0"/>
                <a:cs typeface="Helvetica" panose="020B0604020202020204" pitchFamily="34" charset="0"/>
              </a:rPr>
              <a:t>25 metres </a:t>
            </a:r>
          </a:p>
        </p:txBody>
      </p:sp>
      <p:cxnSp>
        <p:nvCxnSpPr>
          <p:cNvPr id="21" name="Straight Connector 20"/>
          <p:cNvCxnSpPr/>
          <p:nvPr/>
        </p:nvCxnSpPr>
        <p:spPr>
          <a:xfrm>
            <a:off x="5526232" y="5949280"/>
            <a:ext cx="113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04149" y="2615036"/>
            <a:ext cx="1143134" cy="584775"/>
          </a:xfrm>
          <a:prstGeom prst="rect">
            <a:avLst/>
          </a:prstGeom>
          <a:noFill/>
        </p:spPr>
        <p:txBody>
          <a:bodyPr wrap="none" rtlCol="0">
            <a:spAutoFit/>
          </a:bodyPr>
          <a:lstStyle/>
          <a:p>
            <a:pPr algn="ctr"/>
            <a:r>
              <a:rPr lang="en-AU" sz="1600" b="1" dirty="0" smtClean="0">
                <a:solidFill>
                  <a:srgbClr val="FF0000"/>
                </a:solidFill>
                <a:latin typeface="Helvetica" panose="020B0604020202020204" pitchFamily="34" charset="0"/>
                <a:cs typeface="Helvetica" panose="020B0604020202020204" pitchFamily="34" charset="0"/>
              </a:rPr>
              <a:t>1100 level</a:t>
            </a:r>
          </a:p>
          <a:p>
            <a:pPr algn="ctr"/>
            <a:r>
              <a:rPr lang="en-AU" sz="1600" b="1" dirty="0" smtClean="0">
                <a:solidFill>
                  <a:srgbClr val="FF0000"/>
                </a:solidFill>
                <a:latin typeface="Helvetica" panose="020B0604020202020204" pitchFamily="34" charset="0"/>
                <a:cs typeface="Helvetica" panose="020B0604020202020204" pitchFamily="34" charset="0"/>
              </a:rPr>
              <a:t>cross-cut</a:t>
            </a:r>
          </a:p>
        </p:txBody>
      </p:sp>
      <p:sp>
        <p:nvSpPr>
          <p:cNvPr id="25" name="Oval 24"/>
          <p:cNvSpPr/>
          <p:nvPr/>
        </p:nvSpPr>
        <p:spPr>
          <a:xfrm>
            <a:off x="6921247" y="4869160"/>
            <a:ext cx="891113" cy="864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6804248" y="1556792"/>
            <a:ext cx="891113" cy="864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7740352" y="1844824"/>
            <a:ext cx="615874" cy="338554"/>
          </a:xfrm>
          <a:prstGeom prst="rect">
            <a:avLst/>
          </a:prstGeom>
          <a:noFill/>
        </p:spPr>
        <p:txBody>
          <a:bodyPr wrap="none" rtlCol="0">
            <a:spAutoFit/>
          </a:bodyPr>
          <a:lstStyle/>
          <a:p>
            <a:pPr algn="ctr"/>
            <a:r>
              <a:rPr lang="en-AU" sz="1600" b="1" dirty="0" smtClean="0">
                <a:solidFill>
                  <a:srgbClr val="FF0000"/>
                </a:solidFill>
                <a:latin typeface="Helvetica" panose="020B0604020202020204" pitchFamily="34" charset="0"/>
                <a:cs typeface="Helvetica" panose="020B0604020202020204" pitchFamily="34" charset="0"/>
              </a:rPr>
              <a:t>NSA</a:t>
            </a:r>
          </a:p>
        </p:txBody>
      </p:sp>
      <p:sp>
        <p:nvSpPr>
          <p:cNvPr id="29" name="TextBox 28"/>
          <p:cNvSpPr txBox="1"/>
          <p:nvPr/>
        </p:nvSpPr>
        <p:spPr>
          <a:xfrm>
            <a:off x="5035582" y="4984140"/>
            <a:ext cx="1828129" cy="338554"/>
          </a:xfrm>
          <a:prstGeom prst="rect">
            <a:avLst/>
          </a:prstGeom>
          <a:noFill/>
        </p:spPr>
        <p:txBody>
          <a:bodyPr wrap="none" rtlCol="0">
            <a:spAutoFit/>
          </a:bodyPr>
          <a:lstStyle/>
          <a:p>
            <a:pPr algn="ctr"/>
            <a:r>
              <a:rPr lang="en-AU" sz="1600" b="1" dirty="0" smtClean="0">
                <a:solidFill>
                  <a:srgbClr val="FF0000"/>
                </a:solidFill>
                <a:latin typeface="Helvetica" panose="020B0604020202020204" pitchFamily="34" charset="0"/>
                <a:cs typeface="Helvetica" panose="020B0604020202020204" pitchFamily="34" charset="0"/>
              </a:rPr>
              <a:t>3m @ 12.0 g/t Au</a:t>
            </a:r>
          </a:p>
        </p:txBody>
      </p:sp>
      <p:cxnSp>
        <p:nvCxnSpPr>
          <p:cNvPr id="9" name="Straight Arrow Connector 8"/>
          <p:cNvCxnSpPr/>
          <p:nvPr/>
        </p:nvCxnSpPr>
        <p:spPr>
          <a:xfrm>
            <a:off x="7524328" y="3681028"/>
            <a:ext cx="0" cy="1620180"/>
          </a:xfrm>
          <a:prstGeom prst="straightConnector1">
            <a:avLst/>
          </a:prstGeom>
          <a:ln w="28575">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33194" y="4299370"/>
            <a:ext cx="1143262" cy="338554"/>
          </a:xfrm>
          <a:prstGeom prst="rect">
            <a:avLst/>
          </a:prstGeom>
          <a:noFill/>
        </p:spPr>
        <p:txBody>
          <a:bodyPr wrap="none" rtlCol="0">
            <a:spAutoFit/>
          </a:bodyPr>
          <a:lstStyle/>
          <a:p>
            <a:pPr algn="ctr"/>
            <a:r>
              <a:rPr lang="en-AU" sz="1600" b="1" dirty="0" smtClean="0">
                <a:solidFill>
                  <a:srgbClr val="0000FF"/>
                </a:solidFill>
                <a:latin typeface="Helvetica" panose="020B0604020202020204" pitchFamily="34" charset="0"/>
                <a:cs typeface="Helvetica" panose="020B0604020202020204" pitchFamily="34" charset="0"/>
              </a:rPr>
              <a:t>35 metres</a:t>
            </a:r>
          </a:p>
        </p:txBody>
      </p:sp>
      <p:cxnSp>
        <p:nvCxnSpPr>
          <p:cNvPr id="12" name="Straight Connector 11"/>
          <p:cNvCxnSpPr/>
          <p:nvPr/>
        </p:nvCxnSpPr>
        <p:spPr>
          <a:xfrm>
            <a:off x="5868144" y="3429000"/>
            <a:ext cx="1584176"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68144" y="3212976"/>
            <a:ext cx="1584176"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2320" y="3465004"/>
            <a:ext cx="0"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932040" y="3212976"/>
            <a:ext cx="9361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932040" y="3429000"/>
            <a:ext cx="9361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074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35496" y="957912"/>
            <a:ext cx="3600400" cy="5375252"/>
          </a:xfrm>
          <a:prstGeom prst="rect">
            <a:avLst/>
          </a:prstGeom>
        </p:spPr>
      </p:pic>
      <p:pic>
        <p:nvPicPr>
          <p:cNvPr id="10" name="Picture 9"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5" cstate="print"/>
          <a:srcRect l="14451"/>
          <a:stretch>
            <a:fillRect/>
          </a:stretch>
        </p:blipFill>
        <p:spPr>
          <a:xfrm>
            <a:off x="0" y="6309320"/>
            <a:ext cx="9144000" cy="539307"/>
          </a:xfrm>
          <a:prstGeom prst="rect">
            <a:avLst/>
          </a:prstGeom>
          <a:noFill/>
          <a:ln>
            <a:noFill/>
          </a:ln>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39</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3092513" cy="584775"/>
          </a:xfrm>
          <a:prstGeom prst="rect">
            <a:avLst/>
          </a:prstGeom>
          <a:noFill/>
        </p:spPr>
        <p:txBody>
          <a:bodyPr wrap="none" rtlCol="0">
            <a:spAutoFit/>
          </a:bodyPr>
          <a:lstStyle/>
          <a:p>
            <a:r>
              <a:rPr lang="en-US" sz="3200" dirty="0" smtClean="0">
                <a:latin typeface="Helvetica" pitchFamily="34" charset="0"/>
                <a:cs typeface="Helvetica" pitchFamily="34" charset="0"/>
              </a:rPr>
              <a:t>1100 Level Plan</a:t>
            </a:r>
            <a:endParaRPr lang="en-US" sz="3200" dirty="0">
              <a:latin typeface="Helvetica" pitchFamily="34" charset="0"/>
              <a:cs typeface="Helvetica" pitchFamily="34" charset="0"/>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9568" t="6951" r="12454" b="18500"/>
          <a:stretch/>
        </p:blipFill>
        <p:spPr>
          <a:xfrm>
            <a:off x="4283968" y="980726"/>
            <a:ext cx="4067944" cy="5348593"/>
          </a:xfrm>
          <a:prstGeom prst="rect">
            <a:avLst/>
          </a:prstGeom>
        </p:spPr>
      </p:pic>
      <p:sp>
        <p:nvSpPr>
          <p:cNvPr id="22" name="TextBox 21"/>
          <p:cNvSpPr txBox="1"/>
          <p:nvPr/>
        </p:nvSpPr>
        <p:spPr>
          <a:xfrm>
            <a:off x="5250946" y="4833248"/>
            <a:ext cx="2057358" cy="584775"/>
          </a:xfrm>
          <a:prstGeom prst="rect">
            <a:avLst/>
          </a:prstGeom>
          <a:noFill/>
          <a:ln>
            <a:noFill/>
          </a:ln>
        </p:spPr>
        <p:txBody>
          <a:bodyPr wrap="none" rtlCol="0">
            <a:spAutoFit/>
          </a:bodyPr>
          <a:lstStyle/>
          <a:p>
            <a:pPr algn="r"/>
            <a:r>
              <a:rPr lang="en-AU" sz="1600" b="1" dirty="0">
                <a:solidFill>
                  <a:srgbClr val="FF0000"/>
                </a:solidFill>
                <a:latin typeface="Helvetica" panose="020B0604020202020204" pitchFamily="34" charset="0"/>
                <a:cs typeface="Helvetica" panose="020B0604020202020204" pitchFamily="34" charset="0"/>
              </a:rPr>
              <a:t>v</a:t>
            </a:r>
            <a:r>
              <a:rPr lang="en-AU" sz="1600" b="1" dirty="0" smtClean="0">
                <a:solidFill>
                  <a:srgbClr val="FF0000"/>
                </a:solidFill>
                <a:latin typeface="Helvetica" panose="020B0604020202020204" pitchFamily="34" charset="0"/>
                <a:cs typeface="Helvetica" panose="020B0604020202020204" pitchFamily="34" charset="0"/>
              </a:rPr>
              <a:t>isible gold in hole</a:t>
            </a:r>
          </a:p>
          <a:p>
            <a:pPr algn="r"/>
            <a:r>
              <a:rPr lang="en-AU" sz="1600" b="1" dirty="0" smtClean="0">
                <a:solidFill>
                  <a:srgbClr val="FF0000"/>
                </a:solidFill>
                <a:latin typeface="Helvetica" panose="020B0604020202020204" pitchFamily="34" charset="0"/>
                <a:cs typeface="Helvetica" panose="020B0604020202020204" pitchFamily="34" charset="0"/>
              </a:rPr>
              <a:t>0.85m @ 3.5 g/t Au </a:t>
            </a:r>
          </a:p>
        </p:txBody>
      </p:sp>
      <p:cxnSp>
        <p:nvCxnSpPr>
          <p:cNvPr id="7" name="Straight Connector 6"/>
          <p:cNvCxnSpPr/>
          <p:nvPr/>
        </p:nvCxnSpPr>
        <p:spPr>
          <a:xfrm>
            <a:off x="4860032" y="6165304"/>
            <a:ext cx="12241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975236" y="5827203"/>
            <a:ext cx="1087157" cy="338554"/>
          </a:xfrm>
          <a:prstGeom prst="rect">
            <a:avLst/>
          </a:prstGeom>
          <a:noFill/>
        </p:spPr>
        <p:txBody>
          <a:bodyPr wrap="none" rtlCol="0">
            <a:spAutoFit/>
          </a:bodyPr>
          <a:lstStyle/>
          <a:p>
            <a:pPr algn="r"/>
            <a:r>
              <a:rPr lang="en-AU" sz="1600" b="1" dirty="0" smtClean="0">
                <a:latin typeface="Helvetica" panose="020B0604020202020204" pitchFamily="34" charset="0"/>
                <a:cs typeface="Helvetica" panose="020B0604020202020204" pitchFamily="34" charset="0"/>
              </a:rPr>
              <a:t>5 metres </a:t>
            </a:r>
          </a:p>
        </p:txBody>
      </p:sp>
      <p:sp>
        <p:nvSpPr>
          <p:cNvPr id="8" name="Up Arrow 7"/>
          <p:cNvSpPr/>
          <p:nvPr/>
        </p:nvSpPr>
        <p:spPr>
          <a:xfrm>
            <a:off x="7668344" y="1169367"/>
            <a:ext cx="216024" cy="4594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7556653" y="1556792"/>
            <a:ext cx="543739" cy="523220"/>
          </a:xfrm>
          <a:prstGeom prst="rect">
            <a:avLst/>
          </a:prstGeom>
          <a:noFill/>
        </p:spPr>
        <p:txBody>
          <a:bodyPr wrap="none" rtlCol="0">
            <a:spAutoFit/>
          </a:bodyPr>
          <a:lstStyle/>
          <a:p>
            <a:pPr algn="r"/>
            <a:r>
              <a:rPr lang="en-AU" sz="2800" b="1" dirty="0">
                <a:latin typeface="Helvetica" panose="020B0604020202020204" pitchFamily="34" charset="0"/>
                <a:cs typeface="Helvetica" panose="020B0604020202020204" pitchFamily="34" charset="0"/>
              </a:rPr>
              <a:t>N</a:t>
            </a:r>
            <a:r>
              <a:rPr lang="en-AU" sz="2800" b="1" dirty="0" smtClean="0">
                <a:latin typeface="Helvetica" panose="020B0604020202020204" pitchFamily="34" charset="0"/>
                <a:cs typeface="Helvetica" panose="020B0604020202020204" pitchFamily="34" charset="0"/>
              </a:rPr>
              <a:t> </a:t>
            </a:r>
          </a:p>
        </p:txBody>
      </p:sp>
      <p:sp>
        <p:nvSpPr>
          <p:cNvPr id="27" name="TextBox 26"/>
          <p:cNvSpPr txBox="1"/>
          <p:nvPr/>
        </p:nvSpPr>
        <p:spPr>
          <a:xfrm>
            <a:off x="0" y="6377121"/>
            <a:ext cx="3923928" cy="369332"/>
          </a:xfrm>
          <a:prstGeom prst="rect">
            <a:avLst/>
          </a:prstGeom>
          <a:noFill/>
        </p:spPr>
        <p:txBody>
          <a:bodyPr wrap="square" rtlCol="0">
            <a:spAutoFit/>
          </a:bodyPr>
          <a:lstStyle/>
          <a:p>
            <a:pPr algn="ctr"/>
            <a:r>
              <a:rPr lang="en-AU" b="1" dirty="0" smtClean="0"/>
              <a:t>Interpreted from drilling</a:t>
            </a:r>
            <a:endParaRPr lang="en-AU" b="1" dirty="0"/>
          </a:p>
        </p:txBody>
      </p:sp>
      <p:sp>
        <p:nvSpPr>
          <p:cNvPr id="35" name="Rectangle 34"/>
          <p:cNvSpPr/>
          <p:nvPr/>
        </p:nvSpPr>
        <p:spPr>
          <a:xfrm>
            <a:off x="2195736" y="2420888"/>
            <a:ext cx="432048" cy="50405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p:cNvSpPr/>
          <p:nvPr/>
        </p:nvSpPr>
        <p:spPr>
          <a:xfrm>
            <a:off x="4283968" y="980726"/>
            <a:ext cx="4067944" cy="532859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Connector 37"/>
          <p:cNvCxnSpPr/>
          <p:nvPr/>
        </p:nvCxnSpPr>
        <p:spPr>
          <a:xfrm flipV="1">
            <a:off x="2627784" y="980726"/>
            <a:ext cx="1678179" cy="144016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27784" y="2924944"/>
            <a:ext cx="1678179" cy="338437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520" y="5301208"/>
            <a:ext cx="12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1520" y="4941168"/>
            <a:ext cx="1296000" cy="338554"/>
          </a:xfrm>
          <a:prstGeom prst="rect">
            <a:avLst/>
          </a:prstGeom>
          <a:noFill/>
        </p:spPr>
        <p:txBody>
          <a:bodyPr wrap="square" rtlCol="0">
            <a:spAutoFit/>
          </a:bodyPr>
          <a:lstStyle/>
          <a:p>
            <a:pPr algn="r"/>
            <a:r>
              <a:rPr lang="en-AU" sz="1600" b="1" dirty="0" smtClean="0">
                <a:latin typeface="Helvetica" panose="020B0604020202020204" pitchFamily="34" charset="0"/>
                <a:cs typeface="Helvetica" panose="020B0604020202020204" pitchFamily="34" charset="0"/>
              </a:rPr>
              <a:t>50 metres </a:t>
            </a:r>
          </a:p>
        </p:txBody>
      </p:sp>
      <p:sp>
        <p:nvSpPr>
          <p:cNvPr id="44" name="Up Arrow 43"/>
          <p:cNvSpPr/>
          <p:nvPr/>
        </p:nvSpPr>
        <p:spPr>
          <a:xfrm>
            <a:off x="2771800" y="1169367"/>
            <a:ext cx="216024" cy="4594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p:cNvSpPr txBox="1"/>
          <p:nvPr/>
        </p:nvSpPr>
        <p:spPr>
          <a:xfrm>
            <a:off x="2660109" y="1556792"/>
            <a:ext cx="543739" cy="523220"/>
          </a:xfrm>
          <a:prstGeom prst="rect">
            <a:avLst/>
          </a:prstGeom>
          <a:noFill/>
        </p:spPr>
        <p:txBody>
          <a:bodyPr wrap="none" rtlCol="0">
            <a:spAutoFit/>
          </a:bodyPr>
          <a:lstStyle/>
          <a:p>
            <a:pPr algn="r"/>
            <a:r>
              <a:rPr lang="en-AU" sz="2800" b="1" dirty="0">
                <a:latin typeface="Helvetica" panose="020B0604020202020204" pitchFamily="34" charset="0"/>
                <a:cs typeface="Helvetica" panose="020B0604020202020204" pitchFamily="34" charset="0"/>
              </a:rPr>
              <a:t>N</a:t>
            </a:r>
            <a:r>
              <a:rPr lang="en-AU" sz="2800" b="1" dirty="0" smtClean="0">
                <a:latin typeface="Helvetica" panose="020B0604020202020204" pitchFamily="34" charset="0"/>
                <a:cs typeface="Helvetica" panose="020B0604020202020204" pitchFamily="34" charset="0"/>
              </a:rPr>
              <a:t> </a:t>
            </a:r>
          </a:p>
        </p:txBody>
      </p:sp>
      <p:sp>
        <p:nvSpPr>
          <p:cNvPr id="5" name="Oval 4"/>
          <p:cNvSpPr/>
          <p:nvPr/>
        </p:nvSpPr>
        <p:spPr>
          <a:xfrm>
            <a:off x="7199784" y="5040560"/>
            <a:ext cx="1152128" cy="1080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p:cNvSpPr txBox="1"/>
          <p:nvPr/>
        </p:nvSpPr>
        <p:spPr>
          <a:xfrm>
            <a:off x="4283968" y="6381328"/>
            <a:ext cx="4067944" cy="369332"/>
          </a:xfrm>
          <a:prstGeom prst="rect">
            <a:avLst/>
          </a:prstGeom>
          <a:noFill/>
        </p:spPr>
        <p:txBody>
          <a:bodyPr wrap="square" rtlCol="0">
            <a:spAutoFit/>
          </a:bodyPr>
          <a:lstStyle/>
          <a:p>
            <a:pPr algn="ctr"/>
            <a:r>
              <a:rPr lang="en-AU" b="1" dirty="0" smtClean="0"/>
              <a:t>Mapped during mining</a:t>
            </a:r>
            <a:endParaRPr lang="en-AU" b="1" dirty="0"/>
          </a:p>
        </p:txBody>
      </p:sp>
      <p:sp>
        <p:nvSpPr>
          <p:cNvPr id="47" name="Oval 46"/>
          <p:cNvSpPr/>
          <p:nvPr/>
        </p:nvSpPr>
        <p:spPr>
          <a:xfrm>
            <a:off x="2525982" y="3140968"/>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p:cNvSpPr/>
          <p:nvPr/>
        </p:nvSpPr>
        <p:spPr>
          <a:xfrm>
            <a:off x="2591800" y="4473136"/>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p:cNvSpPr/>
          <p:nvPr/>
        </p:nvSpPr>
        <p:spPr>
          <a:xfrm>
            <a:off x="2483768" y="5877272"/>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p:cNvSpPr txBox="1"/>
          <p:nvPr/>
        </p:nvSpPr>
        <p:spPr>
          <a:xfrm>
            <a:off x="694879" y="3140968"/>
            <a:ext cx="1590948" cy="461665"/>
          </a:xfrm>
          <a:prstGeom prst="rect">
            <a:avLst/>
          </a:prstGeom>
          <a:noFill/>
          <a:ln>
            <a:noFill/>
          </a:ln>
        </p:spPr>
        <p:txBody>
          <a:bodyPr wrap="none" rtlCol="0">
            <a:spAutoFit/>
          </a:bodyPr>
          <a:lstStyle/>
          <a:p>
            <a:pPr algn="ctr"/>
            <a:r>
              <a:rPr lang="en-AU" sz="1200" b="1" dirty="0">
                <a:solidFill>
                  <a:srgbClr val="FF0000"/>
                </a:solidFill>
                <a:latin typeface="Helvetica" panose="020B0604020202020204" pitchFamily="34" charset="0"/>
                <a:cs typeface="Helvetica" panose="020B0604020202020204" pitchFamily="34" charset="0"/>
              </a:rPr>
              <a:t>v</a:t>
            </a:r>
            <a:r>
              <a:rPr lang="en-AU" sz="1200" b="1" dirty="0" smtClean="0">
                <a:solidFill>
                  <a:srgbClr val="FF0000"/>
                </a:solidFill>
                <a:latin typeface="Helvetica" panose="020B0604020202020204" pitchFamily="34" charset="0"/>
                <a:cs typeface="Helvetica" panose="020B0604020202020204" pitchFamily="34" charset="0"/>
              </a:rPr>
              <a:t>isible gold in hole</a:t>
            </a:r>
          </a:p>
          <a:p>
            <a:pPr algn="ctr"/>
            <a:r>
              <a:rPr lang="en-AU" sz="1200" b="1" dirty="0" smtClean="0">
                <a:solidFill>
                  <a:srgbClr val="FF0000"/>
                </a:solidFill>
                <a:latin typeface="Helvetica" panose="020B0604020202020204" pitchFamily="34" charset="0"/>
                <a:cs typeface="Helvetica" panose="020B0604020202020204" pitchFamily="34" charset="0"/>
              </a:rPr>
              <a:t>2.55m @ 7.0 g/t Au </a:t>
            </a:r>
          </a:p>
        </p:txBody>
      </p:sp>
      <p:sp>
        <p:nvSpPr>
          <p:cNvPr id="51" name="TextBox 50"/>
          <p:cNvSpPr txBox="1"/>
          <p:nvPr/>
        </p:nvSpPr>
        <p:spPr>
          <a:xfrm>
            <a:off x="692696" y="4553347"/>
            <a:ext cx="1503040" cy="276999"/>
          </a:xfrm>
          <a:prstGeom prst="rect">
            <a:avLst/>
          </a:prstGeom>
          <a:noFill/>
          <a:ln>
            <a:noFill/>
          </a:ln>
        </p:spPr>
        <p:txBody>
          <a:bodyPr wrap="none" rtlCol="0">
            <a:spAutoFit/>
          </a:bodyPr>
          <a:lstStyle/>
          <a:p>
            <a:pPr algn="r"/>
            <a:r>
              <a:rPr lang="en-AU" sz="1200" b="1" dirty="0" smtClean="0">
                <a:solidFill>
                  <a:srgbClr val="FF0000"/>
                </a:solidFill>
                <a:latin typeface="Helvetica" panose="020B0604020202020204" pitchFamily="34" charset="0"/>
                <a:cs typeface="Helvetica" panose="020B0604020202020204" pitchFamily="34" charset="0"/>
              </a:rPr>
              <a:t>1.2m @ 1.6 g/t Au </a:t>
            </a:r>
          </a:p>
        </p:txBody>
      </p:sp>
      <p:sp>
        <p:nvSpPr>
          <p:cNvPr id="52" name="Oval 51"/>
          <p:cNvSpPr/>
          <p:nvPr/>
        </p:nvSpPr>
        <p:spPr>
          <a:xfrm>
            <a:off x="2771800" y="5877272"/>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2921464" y="5839259"/>
            <a:ext cx="546047" cy="276999"/>
          </a:xfrm>
          <a:prstGeom prst="rect">
            <a:avLst/>
          </a:prstGeom>
          <a:noFill/>
          <a:ln>
            <a:noFill/>
          </a:ln>
        </p:spPr>
        <p:txBody>
          <a:bodyPr wrap="none" rtlCol="0">
            <a:spAutoFit/>
          </a:bodyPr>
          <a:lstStyle/>
          <a:p>
            <a:pPr algn="r"/>
            <a:r>
              <a:rPr lang="en-AU" sz="1200" b="1" dirty="0" smtClean="0">
                <a:solidFill>
                  <a:srgbClr val="FF0000"/>
                </a:solidFill>
                <a:latin typeface="Helvetica" panose="020B0604020202020204" pitchFamily="34" charset="0"/>
                <a:cs typeface="Helvetica" panose="020B0604020202020204" pitchFamily="34" charset="0"/>
              </a:rPr>
              <a:t>NSA </a:t>
            </a:r>
          </a:p>
        </p:txBody>
      </p:sp>
      <p:sp>
        <p:nvSpPr>
          <p:cNvPr id="54" name="TextBox 53"/>
          <p:cNvSpPr txBox="1"/>
          <p:nvPr/>
        </p:nvSpPr>
        <p:spPr>
          <a:xfrm>
            <a:off x="827584" y="5631631"/>
            <a:ext cx="1629677" cy="646331"/>
          </a:xfrm>
          <a:prstGeom prst="rect">
            <a:avLst/>
          </a:prstGeom>
          <a:solidFill>
            <a:schemeClr val="bg1"/>
          </a:solidFill>
          <a:ln>
            <a:noFill/>
          </a:ln>
        </p:spPr>
        <p:txBody>
          <a:bodyPr wrap="none" rtlCol="0">
            <a:spAutoFit/>
          </a:bodyPr>
          <a:lstStyle/>
          <a:p>
            <a:pPr algn="ctr"/>
            <a:r>
              <a:rPr lang="en-AU" sz="1200" b="1" dirty="0">
                <a:solidFill>
                  <a:srgbClr val="FF0000"/>
                </a:solidFill>
                <a:latin typeface="Helvetica" panose="020B0604020202020204" pitchFamily="34" charset="0"/>
                <a:cs typeface="Helvetica" panose="020B0604020202020204" pitchFamily="34" charset="0"/>
              </a:rPr>
              <a:t>v</a:t>
            </a:r>
            <a:r>
              <a:rPr lang="en-AU" sz="1200" b="1" dirty="0" smtClean="0">
                <a:solidFill>
                  <a:srgbClr val="FF0000"/>
                </a:solidFill>
                <a:latin typeface="Helvetica" panose="020B0604020202020204" pitchFamily="34" charset="0"/>
                <a:cs typeface="Helvetica" panose="020B0604020202020204" pitchFamily="34" charset="0"/>
              </a:rPr>
              <a:t>isible gold in hole</a:t>
            </a:r>
          </a:p>
          <a:p>
            <a:pPr algn="ctr"/>
            <a:r>
              <a:rPr lang="en-AU" sz="1200" b="1" dirty="0" smtClean="0">
                <a:solidFill>
                  <a:srgbClr val="FF0000"/>
                </a:solidFill>
                <a:latin typeface="Helvetica" panose="020B0604020202020204" pitchFamily="34" charset="0"/>
                <a:cs typeface="Helvetica" panose="020B0604020202020204" pitchFamily="34" charset="0"/>
              </a:rPr>
              <a:t>1.05m @ 24.0 g/t Au</a:t>
            </a:r>
          </a:p>
          <a:p>
            <a:pPr algn="ctr"/>
            <a:r>
              <a:rPr lang="en-AU" sz="1200" b="1" dirty="0">
                <a:solidFill>
                  <a:srgbClr val="FF0000"/>
                </a:solidFill>
                <a:latin typeface="Helvetica" panose="020B0604020202020204" pitchFamily="34" charset="0"/>
                <a:cs typeface="Helvetica" panose="020B0604020202020204" pitchFamily="34" charset="0"/>
              </a:rPr>
              <a:t>w</a:t>
            </a:r>
            <a:r>
              <a:rPr lang="en-AU" sz="1200" b="1" dirty="0" smtClean="0">
                <a:solidFill>
                  <a:srgbClr val="FF0000"/>
                </a:solidFill>
                <a:latin typeface="Helvetica" panose="020B0604020202020204" pitchFamily="34" charset="0"/>
                <a:cs typeface="Helvetica" panose="020B0604020202020204" pitchFamily="34" charset="0"/>
              </a:rPr>
              <a:t>estern splay </a:t>
            </a:r>
          </a:p>
        </p:txBody>
      </p:sp>
      <p:cxnSp>
        <p:nvCxnSpPr>
          <p:cNvPr id="56" name="Straight Connector 55"/>
          <p:cNvCxnSpPr/>
          <p:nvPr/>
        </p:nvCxnSpPr>
        <p:spPr>
          <a:xfrm flipV="1">
            <a:off x="3006044" y="2743259"/>
            <a:ext cx="0" cy="3096000"/>
          </a:xfrm>
          <a:prstGeom prst="line">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663932" y="3366340"/>
            <a:ext cx="1296000" cy="276999"/>
          </a:xfrm>
          <a:prstGeom prst="rect">
            <a:avLst/>
          </a:prstGeom>
          <a:noFill/>
        </p:spPr>
        <p:txBody>
          <a:bodyPr wrap="square" rtlCol="0">
            <a:spAutoFit/>
          </a:bodyPr>
          <a:lstStyle/>
          <a:p>
            <a:pPr algn="r"/>
            <a:r>
              <a:rPr lang="en-AU" sz="1200" b="1" dirty="0" smtClean="0">
                <a:latin typeface="Helvetica" panose="020B0604020202020204" pitchFamily="34" charset="0"/>
                <a:cs typeface="Helvetica" panose="020B0604020202020204" pitchFamily="34" charset="0"/>
              </a:rPr>
              <a:t>120 metres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5559535" cy="584775"/>
          </a:xfrm>
          <a:prstGeom prst="rect">
            <a:avLst/>
          </a:prstGeom>
          <a:noFill/>
        </p:spPr>
        <p:txBody>
          <a:bodyPr wrap="none" rtlCol="0">
            <a:spAutoFit/>
          </a:bodyPr>
          <a:lstStyle/>
          <a:p>
            <a:r>
              <a:rPr lang="en-US" sz="3200" dirty="0" smtClean="0">
                <a:latin typeface="Helvetica" pitchFamily="34" charset="0"/>
                <a:cs typeface="Helvetica" pitchFamily="34" charset="0"/>
              </a:rPr>
              <a:t>Octagonal </a:t>
            </a:r>
            <a:r>
              <a:rPr lang="en-US" sz="3200" dirty="0">
                <a:latin typeface="Helvetica" pitchFamily="34" charset="0"/>
                <a:cs typeface="Helvetica" pitchFamily="34" charset="0"/>
              </a:rPr>
              <a:t>R</a:t>
            </a:r>
            <a:r>
              <a:rPr lang="en-US" sz="3200" dirty="0" smtClean="0">
                <a:latin typeface="Helvetica" pitchFamily="34" charset="0"/>
                <a:cs typeface="Helvetica" pitchFamily="34" charset="0"/>
              </a:rPr>
              <a:t>esources Limited</a:t>
            </a:r>
            <a:endParaRPr lang="en-US" sz="3200" dirty="0">
              <a:latin typeface="Helvetica" pitchFamily="34" charset="0"/>
              <a:cs typeface="Helvetica"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3767" b="16314"/>
          <a:stretch/>
        </p:blipFill>
        <p:spPr>
          <a:xfrm>
            <a:off x="4590008" y="3573016"/>
            <a:ext cx="4565202" cy="2736304"/>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6147" b="19535"/>
          <a:stretch/>
        </p:blipFill>
        <p:spPr>
          <a:xfrm>
            <a:off x="4527516" y="980728"/>
            <a:ext cx="4634565" cy="2583284"/>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 t="1203" r="2134" b="20703"/>
          <a:stretch/>
        </p:blipFill>
        <p:spPr>
          <a:xfrm>
            <a:off x="-1" y="3573016"/>
            <a:ext cx="4572001" cy="2736304"/>
          </a:xfrm>
          <a:prstGeom prst="rect">
            <a:avLst/>
          </a:prstGeom>
        </p:spPr>
      </p:pic>
      <p:cxnSp>
        <p:nvCxnSpPr>
          <p:cNvPr id="19" name="Straight Connector 18"/>
          <p:cNvCxnSpPr/>
          <p:nvPr/>
        </p:nvCxnSpPr>
        <p:spPr>
          <a:xfrm flipV="1">
            <a:off x="4581890" y="980727"/>
            <a:ext cx="0" cy="529842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b="23910"/>
          <a:stretch/>
        </p:blipFill>
        <p:spPr>
          <a:xfrm>
            <a:off x="-8967" y="980729"/>
            <a:ext cx="4580967" cy="2583284"/>
          </a:xfrm>
          <a:prstGeom prst="rect">
            <a:avLst/>
          </a:prstGeom>
        </p:spPr>
      </p:pic>
      <p:cxnSp>
        <p:nvCxnSpPr>
          <p:cNvPr id="18" name="Straight Connector 17"/>
          <p:cNvCxnSpPr/>
          <p:nvPr/>
        </p:nvCxnSpPr>
        <p:spPr>
          <a:xfrm>
            <a:off x="-8967" y="3573016"/>
            <a:ext cx="917104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73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40</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2486578" cy="584775"/>
          </a:xfrm>
          <a:prstGeom prst="rect">
            <a:avLst/>
          </a:prstGeom>
          <a:noFill/>
        </p:spPr>
        <p:txBody>
          <a:bodyPr wrap="none" rtlCol="0">
            <a:spAutoFit/>
          </a:bodyPr>
          <a:lstStyle/>
          <a:p>
            <a:r>
              <a:rPr lang="en-US" sz="3200" dirty="0" smtClean="0">
                <a:latin typeface="Helvetica" pitchFamily="34" charset="0"/>
                <a:cs typeface="Helvetica" pitchFamily="34" charset="0"/>
              </a:rPr>
              <a:t>Sample Size</a:t>
            </a:r>
            <a:endParaRPr lang="en-US" sz="3200" dirty="0">
              <a:latin typeface="Helvetica" pitchFamily="34" charset="0"/>
              <a:cs typeface="Helvetica"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734" t="35553" r="3182" b="-101"/>
          <a:stretch/>
        </p:blipFill>
        <p:spPr>
          <a:xfrm>
            <a:off x="0" y="980729"/>
            <a:ext cx="9145016" cy="5328592"/>
          </a:xfrm>
          <a:prstGeom prst="rect">
            <a:avLst/>
          </a:prstGeom>
        </p:spPr>
      </p:pic>
      <p:sp>
        <p:nvSpPr>
          <p:cNvPr id="11" name="TextBox 10"/>
          <p:cNvSpPr txBox="1"/>
          <p:nvPr/>
        </p:nvSpPr>
        <p:spPr>
          <a:xfrm>
            <a:off x="395536" y="6402814"/>
            <a:ext cx="9144000" cy="338554"/>
          </a:xfrm>
          <a:prstGeom prst="rect">
            <a:avLst/>
          </a:prstGeom>
          <a:noFill/>
          <a:ln>
            <a:noFill/>
          </a:ln>
        </p:spPr>
        <p:txBody>
          <a:bodyPr wrap="square" rtlCol="0">
            <a:spAutoFit/>
          </a:bodyPr>
          <a:lstStyle/>
          <a:p>
            <a:pPr algn="ctr"/>
            <a:r>
              <a:rPr lang="en-AU" sz="1600" b="1" dirty="0" smtClean="0">
                <a:solidFill>
                  <a:srgbClr val="FF0000"/>
                </a:solidFill>
                <a:latin typeface="Helvetica" panose="020B0604020202020204" pitchFamily="34" charset="0"/>
                <a:cs typeface="Helvetica" panose="020B0604020202020204" pitchFamily="34" charset="0"/>
              </a:rPr>
              <a:t>Visible gold in hole 0.85m @ 3.5 g/t Au </a:t>
            </a:r>
          </a:p>
        </p:txBody>
      </p:sp>
      <p:cxnSp>
        <p:nvCxnSpPr>
          <p:cNvPr id="6" name="Straight Arrow Connector 5"/>
          <p:cNvCxnSpPr/>
          <p:nvPr/>
        </p:nvCxnSpPr>
        <p:spPr>
          <a:xfrm flipV="1">
            <a:off x="4211960" y="3429000"/>
            <a:ext cx="4382144" cy="46748"/>
          </a:xfrm>
          <a:prstGeom prst="straightConnector1">
            <a:avLst/>
          </a:prstGeom>
          <a:ln w="3175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7544" y="4005064"/>
            <a:ext cx="6840760" cy="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95736" y="1025012"/>
            <a:ext cx="4752528" cy="461665"/>
          </a:xfrm>
          <a:prstGeom prst="rect">
            <a:avLst/>
          </a:prstGeom>
          <a:solidFill>
            <a:schemeClr val="bg1"/>
          </a:solidFill>
        </p:spPr>
        <p:txBody>
          <a:bodyPr wrap="square" rtlCol="0">
            <a:spAutoFit/>
          </a:bodyPr>
          <a:lstStyle/>
          <a:p>
            <a:pPr algn="ctr"/>
            <a:r>
              <a:rPr lang="en-AU" sz="2400" b="1" dirty="0" smtClean="0">
                <a:solidFill>
                  <a:srgbClr val="FF0000"/>
                </a:solidFill>
              </a:rPr>
              <a:t>3.5m true width HQ = 50 kilograms</a:t>
            </a:r>
            <a:endParaRPr lang="en-AU" sz="2400" b="1" dirty="0">
              <a:solidFill>
                <a:srgbClr val="FF0000"/>
              </a:solidFill>
            </a:endParaRPr>
          </a:p>
        </p:txBody>
      </p:sp>
      <p:cxnSp>
        <p:nvCxnSpPr>
          <p:cNvPr id="4" name="Straight Connector 3"/>
          <p:cNvCxnSpPr/>
          <p:nvPr/>
        </p:nvCxnSpPr>
        <p:spPr>
          <a:xfrm flipH="1">
            <a:off x="395536" y="1700808"/>
            <a:ext cx="72008" cy="504056"/>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64488" y="5733256"/>
            <a:ext cx="0" cy="576064"/>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5536" y="1916832"/>
            <a:ext cx="504056" cy="0"/>
          </a:xfrm>
          <a:prstGeom prst="straightConnector1">
            <a:avLst/>
          </a:prstGeom>
          <a:ln w="762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460432" y="6093296"/>
            <a:ext cx="504056" cy="0"/>
          </a:xfrm>
          <a:prstGeom prst="straightConnector1">
            <a:avLst/>
          </a:prstGeom>
          <a:ln w="762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33844" y="5507940"/>
            <a:ext cx="3944862" cy="369332"/>
          </a:xfrm>
          <a:prstGeom prst="rect">
            <a:avLst/>
          </a:prstGeom>
          <a:solidFill>
            <a:schemeClr val="bg1"/>
          </a:solidFill>
        </p:spPr>
        <p:txBody>
          <a:bodyPr wrap="none" rtlCol="0">
            <a:spAutoFit/>
          </a:bodyPr>
          <a:lstStyle/>
          <a:p>
            <a:pPr algn="ctr"/>
            <a:r>
              <a:rPr lang="en-AU" b="1" dirty="0" smtClean="0">
                <a:solidFill>
                  <a:srgbClr val="00FF00"/>
                </a:solidFill>
              </a:rPr>
              <a:t>7m down hole @ 60° = 3.5m true width</a:t>
            </a:r>
            <a:endParaRPr lang="en-AU" b="1" dirty="0">
              <a:solidFill>
                <a:srgbClr val="00FF00"/>
              </a:solidFill>
            </a:endParaRPr>
          </a:p>
        </p:txBody>
      </p:sp>
    </p:spTree>
    <p:extLst>
      <p:ext uri="{BB962C8B-B14F-4D97-AF65-F5344CB8AC3E}">
        <p14:creationId xmlns:p14="http://schemas.microsoft.com/office/powerpoint/2010/main" val="33867927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4"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41</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2486578" cy="584775"/>
          </a:xfrm>
          <a:prstGeom prst="rect">
            <a:avLst/>
          </a:prstGeom>
          <a:noFill/>
        </p:spPr>
        <p:txBody>
          <a:bodyPr wrap="none" rtlCol="0">
            <a:spAutoFit/>
          </a:bodyPr>
          <a:lstStyle/>
          <a:p>
            <a:r>
              <a:rPr lang="en-US" sz="3200" dirty="0" smtClean="0">
                <a:latin typeface="Helvetica" pitchFamily="34" charset="0"/>
                <a:cs typeface="Helvetica" pitchFamily="34" charset="0"/>
              </a:rPr>
              <a:t>Sample Size</a:t>
            </a:r>
            <a:endParaRPr lang="en-US" sz="3200" dirty="0">
              <a:latin typeface="Helvetica" pitchFamily="34" charset="0"/>
              <a:cs typeface="Helvetica"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355" t="12655" r="5268" b="16283"/>
          <a:stretch/>
        </p:blipFill>
        <p:spPr>
          <a:xfrm>
            <a:off x="-36512" y="980729"/>
            <a:ext cx="9217024" cy="5328592"/>
          </a:xfrm>
          <a:prstGeom prst="rect">
            <a:avLst/>
          </a:prstGeom>
        </p:spPr>
      </p:pic>
      <p:sp>
        <p:nvSpPr>
          <p:cNvPr id="8" name="TextBox 7"/>
          <p:cNvSpPr txBox="1"/>
          <p:nvPr/>
        </p:nvSpPr>
        <p:spPr>
          <a:xfrm>
            <a:off x="2231740" y="1013741"/>
            <a:ext cx="4644008" cy="461665"/>
          </a:xfrm>
          <a:prstGeom prst="rect">
            <a:avLst/>
          </a:prstGeom>
          <a:solidFill>
            <a:schemeClr val="bg1"/>
          </a:solidFill>
        </p:spPr>
        <p:txBody>
          <a:bodyPr wrap="square" rtlCol="0">
            <a:spAutoFit/>
          </a:bodyPr>
          <a:lstStyle/>
          <a:p>
            <a:pPr algn="ctr"/>
            <a:r>
              <a:rPr lang="en-AU" sz="2400" b="1" dirty="0" smtClean="0">
                <a:solidFill>
                  <a:srgbClr val="FF0000"/>
                </a:solidFill>
              </a:rPr>
              <a:t>3.5m x 3.5m x 1m face = 30 tonnes</a:t>
            </a:r>
            <a:endParaRPr lang="en-AU" sz="2400" b="1" dirty="0">
              <a:solidFill>
                <a:srgbClr val="FF0000"/>
              </a:solidFill>
            </a:endParaRPr>
          </a:p>
        </p:txBody>
      </p:sp>
    </p:spTree>
    <p:extLst>
      <p:ext uri="{BB962C8B-B14F-4D97-AF65-F5344CB8AC3E}">
        <p14:creationId xmlns:p14="http://schemas.microsoft.com/office/powerpoint/2010/main" val="32022827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480" t="13367" r="1175" b="18590"/>
          <a:stretch/>
        </p:blipFill>
        <p:spPr>
          <a:xfrm>
            <a:off x="0" y="836712"/>
            <a:ext cx="9144000" cy="5472608"/>
          </a:xfrm>
          <a:prstGeom prst="rect">
            <a:avLst/>
          </a:prstGeom>
        </p:spPr>
      </p:pic>
      <p:pic>
        <p:nvPicPr>
          <p:cNvPr id="10" name="Picture 9"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42</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2324675" cy="584775"/>
          </a:xfrm>
          <a:prstGeom prst="rect">
            <a:avLst/>
          </a:prstGeom>
          <a:noFill/>
        </p:spPr>
        <p:txBody>
          <a:bodyPr wrap="none" rtlCol="0">
            <a:spAutoFit/>
          </a:bodyPr>
          <a:lstStyle/>
          <a:p>
            <a:r>
              <a:rPr lang="en-US" sz="3200" dirty="0" smtClean="0">
                <a:latin typeface="Helvetica" pitchFamily="34" charset="0"/>
                <a:cs typeface="Helvetica" pitchFamily="34" charset="0"/>
              </a:rPr>
              <a:t>Latest Face</a:t>
            </a:r>
            <a:endParaRPr lang="en-US" sz="3200" dirty="0">
              <a:latin typeface="Helvetica" pitchFamily="34" charset="0"/>
              <a:cs typeface="Helvetica" pitchFamily="34" charset="0"/>
            </a:endParaRPr>
          </a:p>
        </p:txBody>
      </p:sp>
    </p:spTree>
    <p:extLst>
      <p:ext uri="{BB962C8B-B14F-4D97-AF65-F5344CB8AC3E}">
        <p14:creationId xmlns:p14="http://schemas.microsoft.com/office/powerpoint/2010/main" val="2100343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RL bottom panel.jpg"/>
          <p:cNvPicPr>
            <a:picLocks noChangeAspect="1"/>
          </p:cNvPicPr>
          <p:nvPr/>
        </p:nvPicPr>
        <p:blipFill>
          <a:blip r:embed="rId3" cstate="print"/>
          <a:srcRect l="14451"/>
          <a:stretch>
            <a:fillRect/>
          </a:stretch>
        </p:blipFill>
        <p:spPr>
          <a:xfrm>
            <a:off x="0" y="6318693"/>
            <a:ext cx="9144000" cy="539307"/>
          </a:xfrm>
          <a:prstGeom prst="rect">
            <a:avLst/>
          </a:prstGeom>
        </p:spPr>
      </p:pic>
      <p:pic>
        <p:nvPicPr>
          <p:cNvPr id="16" name="Picture 15"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8" name="Rectangle 7"/>
          <p:cNvSpPr/>
          <p:nvPr/>
        </p:nvSpPr>
        <p:spPr>
          <a:xfrm>
            <a:off x="-326132" y="764704"/>
            <a:ext cx="6482308" cy="5696431"/>
          </a:xfrm>
          <a:prstGeom prst="rect">
            <a:avLst/>
          </a:prstGeom>
        </p:spPr>
        <p:txBody>
          <a:bodyPr wrap="square">
            <a:spAutoFit/>
          </a:bodyPr>
          <a:lstStyle/>
          <a:p>
            <a:pPr lvl="1">
              <a:lnSpc>
                <a:spcPts val="2300"/>
              </a:lnSpc>
              <a:spcAft>
                <a:spcPts val="200"/>
              </a:spcAft>
            </a:pPr>
            <a:endParaRPr lang="en-AU" dirty="0" smtClean="0">
              <a:latin typeface="Helvetica" pitchFamily="34" charset="0"/>
              <a:cs typeface="Helvetica" pitchFamily="34" charset="0"/>
            </a:endParaRPr>
          </a:p>
          <a:p>
            <a:pPr lvl="1">
              <a:lnSpc>
                <a:spcPts val="2200"/>
              </a:lnSpc>
              <a:buBlip>
                <a:blip r:embed="rId5"/>
              </a:buBlip>
            </a:pPr>
            <a:r>
              <a:rPr lang="en-AU" dirty="0" smtClean="0">
                <a:latin typeface="Helvetica" pitchFamily="34" charset="0"/>
                <a:cs typeface="Helvetica" pitchFamily="34" charset="0"/>
              </a:rPr>
              <a:t>   Nuggetty gold deposits present both</a:t>
            </a:r>
          </a:p>
          <a:p>
            <a:pPr lvl="1">
              <a:lnSpc>
                <a:spcPts val="2200"/>
              </a:lnSpc>
            </a:pPr>
            <a:r>
              <a:rPr lang="en-AU" dirty="0">
                <a:latin typeface="Helvetica" pitchFamily="34" charset="0"/>
                <a:cs typeface="Helvetica" pitchFamily="34" charset="0"/>
              </a:rPr>
              <a:t> </a:t>
            </a:r>
            <a:r>
              <a:rPr lang="en-AU" dirty="0" smtClean="0">
                <a:latin typeface="Helvetica" pitchFamily="34" charset="0"/>
                <a:cs typeface="Helvetica" pitchFamily="34" charset="0"/>
              </a:rPr>
              <a:t>     commercial and technical challenges</a:t>
            </a:r>
          </a:p>
          <a:p>
            <a:pPr lvl="1">
              <a:lnSpc>
                <a:spcPts val="2200"/>
              </a:lnSpc>
              <a:spcAft>
                <a:spcPts val="10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that are unique in the mining industry</a:t>
            </a:r>
          </a:p>
          <a:p>
            <a:pPr lvl="1">
              <a:lnSpc>
                <a:spcPts val="2200"/>
              </a:lnSpc>
              <a:buBlip>
                <a:blip r:embed="rId5"/>
              </a:buBlip>
            </a:pPr>
            <a:r>
              <a:rPr lang="en-AU" dirty="0" smtClean="0">
                <a:latin typeface="Helvetica" pitchFamily="34" charset="0"/>
                <a:cs typeface="Helvetica" pitchFamily="34" charset="0"/>
              </a:rPr>
              <a:t>   Tackling the </a:t>
            </a:r>
            <a:r>
              <a:rPr lang="en-AU" dirty="0">
                <a:latin typeface="Helvetica" pitchFamily="34" charset="0"/>
                <a:cs typeface="Helvetica" pitchFamily="34" charset="0"/>
              </a:rPr>
              <a:t>c</a:t>
            </a:r>
            <a:r>
              <a:rPr lang="en-AU" dirty="0" smtClean="0">
                <a:latin typeface="Helvetica" pitchFamily="34" charset="0"/>
                <a:cs typeface="Helvetica" pitchFamily="34" charset="0"/>
              </a:rPr>
              <a:t>ommercial challenges requires</a:t>
            </a:r>
          </a:p>
          <a:p>
            <a:pPr lvl="1">
              <a:lnSpc>
                <a:spcPts val="2200"/>
              </a:lnSpc>
            </a:pPr>
            <a:r>
              <a:rPr lang="en-AU" dirty="0">
                <a:latin typeface="Helvetica" pitchFamily="34" charset="0"/>
                <a:cs typeface="Helvetica" pitchFamily="34" charset="0"/>
              </a:rPr>
              <a:t> </a:t>
            </a:r>
            <a:r>
              <a:rPr lang="en-AU" dirty="0" smtClean="0">
                <a:latin typeface="Helvetica" pitchFamily="34" charset="0"/>
                <a:cs typeface="Helvetica" pitchFamily="34" charset="0"/>
              </a:rPr>
              <a:t>     a detailed </a:t>
            </a:r>
            <a:r>
              <a:rPr lang="en-AU" b="1" dirty="0" smtClean="0">
                <a:solidFill>
                  <a:srgbClr val="FF0000"/>
                </a:solidFill>
                <a:latin typeface="Helvetica" pitchFamily="34" charset="0"/>
                <a:cs typeface="Helvetica" pitchFamily="34" charset="0"/>
              </a:rPr>
              <a:t>understand</a:t>
            </a:r>
            <a:r>
              <a:rPr lang="en-AU" dirty="0" smtClean="0">
                <a:latin typeface="Helvetica" pitchFamily="34" charset="0"/>
                <a:cs typeface="Helvetica" pitchFamily="34" charset="0"/>
              </a:rPr>
              <a:t>ing of </a:t>
            </a:r>
            <a:r>
              <a:rPr lang="en-AU" b="1" dirty="0" smtClean="0">
                <a:solidFill>
                  <a:srgbClr val="FF0000"/>
                </a:solidFill>
                <a:latin typeface="Helvetica" pitchFamily="34" charset="0"/>
                <a:cs typeface="Helvetica" pitchFamily="34" charset="0"/>
              </a:rPr>
              <a:t>the deposit</a:t>
            </a:r>
          </a:p>
          <a:p>
            <a:pPr lvl="1">
              <a:lnSpc>
                <a:spcPts val="2200"/>
              </a:lnSpc>
              <a:spcAft>
                <a:spcPts val="10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style and risks</a:t>
            </a:r>
          </a:p>
          <a:p>
            <a:pPr marL="742950" lvl="1" indent="-285750">
              <a:lnSpc>
                <a:spcPts val="2200"/>
              </a:lnSpc>
              <a:spcAft>
                <a:spcPts val="1000"/>
              </a:spcAft>
              <a:buBlip>
                <a:blip r:embed="rId5"/>
              </a:buBlip>
            </a:pPr>
            <a:r>
              <a:rPr lang="en-AU" dirty="0" smtClean="0">
                <a:latin typeface="Helvetica" pitchFamily="34" charset="0"/>
                <a:cs typeface="Helvetica" pitchFamily="34" charset="0"/>
              </a:rPr>
              <a:t> Representative </a:t>
            </a:r>
            <a:r>
              <a:rPr lang="en-AU" dirty="0">
                <a:latin typeface="Helvetica" pitchFamily="34" charset="0"/>
                <a:cs typeface="Helvetica" pitchFamily="34" charset="0"/>
              </a:rPr>
              <a:t>sampling is crucial</a:t>
            </a:r>
            <a:endParaRPr lang="en-AU" dirty="0" smtClean="0">
              <a:latin typeface="Helvetica" pitchFamily="34" charset="0"/>
              <a:cs typeface="Helvetica" pitchFamily="34" charset="0"/>
            </a:endParaRPr>
          </a:p>
          <a:p>
            <a:pPr lvl="1">
              <a:lnSpc>
                <a:spcPts val="2200"/>
              </a:lnSpc>
              <a:buBlip>
                <a:blip r:embed="rId5"/>
              </a:buBlip>
            </a:pPr>
            <a:r>
              <a:rPr lang="en-AU" dirty="0">
                <a:latin typeface="Helvetica" pitchFamily="34" charset="0"/>
                <a:cs typeface="Helvetica" pitchFamily="34" charset="0"/>
              </a:rPr>
              <a:t> </a:t>
            </a:r>
            <a:r>
              <a:rPr lang="en-AU" dirty="0" smtClean="0">
                <a:latin typeface="Helvetica" pitchFamily="34" charset="0"/>
                <a:cs typeface="Helvetica" pitchFamily="34" charset="0"/>
              </a:rPr>
              <a:t>  Sample size is key to understanding a</a:t>
            </a:r>
          </a:p>
          <a:p>
            <a:pPr lvl="1">
              <a:lnSpc>
                <a:spcPts val="2200"/>
              </a:lnSpc>
            </a:pPr>
            <a:r>
              <a:rPr lang="en-AU" dirty="0">
                <a:latin typeface="Helvetica" pitchFamily="34" charset="0"/>
                <a:cs typeface="Helvetica" pitchFamily="34" charset="0"/>
              </a:rPr>
              <a:t> </a:t>
            </a:r>
            <a:r>
              <a:rPr lang="en-AU" dirty="0" smtClean="0">
                <a:latin typeface="Helvetica" pitchFamily="34" charset="0"/>
                <a:cs typeface="Helvetica" pitchFamily="34" charset="0"/>
              </a:rPr>
              <a:t>     nuggetty gold deposit - not only volume of</a:t>
            </a:r>
          </a:p>
          <a:p>
            <a:pPr lvl="1">
              <a:lnSpc>
                <a:spcPts val="2200"/>
              </a:lnSpc>
            </a:pPr>
            <a:r>
              <a:rPr lang="en-AU" dirty="0">
                <a:latin typeface="Helvetica" pitchFamily="34" charset="0"/>
                <a:cs typeface="Helvetica" pitchFamily="34" charset="0"/>
              </a:rPr>
              <a:t> </a:t>
            </a:r>
            <a:r>
              <a:rPr lang="en-AU" dirty="0" smtClean="0">
                <a:latin typeface="Helvetica" pitchFamily="34" charset="0"/>
                <a:cs typeface="Helvetica" pitchFamily="34" charset="0"/>
              </a:rPr>
              <a:t>     sample, but also volume of geological and</a:t>
            </a:r>
          </a:p>
          <a:p>
            <a:pPr lvl="1">
              <a:lnSpc>
                <a:spcPts val="2200"/>
              </a:lnSpc>
              <a:spcAft>
                <a:spcPts val="10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structural observations</a:t>
            </a:r>
            <a:endParaRPr lang="en-AU" dirty="0">
              <a:latin typeface="Helvetica" pitchFamily="34" charset="0"/>
              <a:cs typeface="Helvetica" pitchFamily="34" charset="0"/>
            </a:endParaRPr>
          </a:p>
          <a:p>
            <a:pPr lvl="1">
              <a:lnSpc>
                <a:spcPts val="2200"/>
              </a:lnSpc>
              <a:buBlip>
                <a:blip r:embed="rId5"/>
              </a:buBlip>
            </a:pPr>
            <a:r>
              <a:rPr lang="en-AU" dirty="0">
                <a:latin typeface="Helvetica" pitchFamily="34" charset="0"/>
                <a:cs typeface="Helvetica" pitchFamily="34" charset="0"/>
              </a:rPr>
              <a:t>   </a:t>
            </a:r>
            <a:r>
              <a:rPr lang="en-AU" dirty="0" smtClean="0">
                <a:latin typeface="Helvetica" pitchFamily="34" charset="0"/>
                <a:cs typeface="Helvetica" pitchFamily="34" charset="0"/>
              </a:rPr>
              <a:t>Evaluate </a:t>
            </a:r>
            <a:r>
              <a:rPr lang="en-AU" dirty="0">
                <a:latin typeface="Helvetica" pitchFamily="34" charset="0"/>
                <a:cs typeface="Helvetica" pitchFamily="34" charset="0"/>
              </a:rPr>
              <a:t>cost </a:t>
            </a:r>
            <a:r>
              <a:rPr lang="en-AU" dirty="0" smtClean="0">
                <a:latin typeface="Helvetica" pitchFamily="34" charset="0"/>
                <a:cs typeface="Helvetica" pitchFamily="34" charset="0"/>
              </a:rPr>
              <a:t>benefit and risk of</a:t>
            </a:r>
          </a:p>
          <a:p>
            <a:pPr lvl="1">
              <a:lnSpc>
                <a:spcPts val="2200"/>
              </a:lnSpc>
              <a:spcAft>
                <a:spcPts val="10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drilling </a:t>
            </a:r>
            <a:r>
              <a:rPr lang="en-AU" dirty="0" err="1" smtClean="0">
                <a:latin typeface="Helvetica" pitchFamily="34" charset="0"/>
                <a:cs typeface="Helvetica" pitchFamily="34" charset="0"/>
              </a:rPr>
              <a:t>vs</a:t>
            </a:r>
            <a:r>
              <a:rPr lang="en-AU" dirty="0" smtClean="0">
                <a:latin typeface="Helvetica" pitchFamily="34" charset="0"/>
                <a:cs typeface="Helvetica" pitchFamily="34" charset="0"/>
              </a:rPr>
              <a:t> bulk sampling </a:t>
            </a:r>
            <a:r>
              <a:rPr lang="en-AU" dirty="0" err="1" smtClean="0">
                <a:latin typeface="Helvetica" pitchFamily="34" charset="0"/>
                <a:cs typeface="Helvetica" pitchFamily="34" charset="0"/>
              </a:rPr>
              <a:t>vs</a:t>
            </a:r>
            <a:r>
              <a:rPr lang="en-AU" dirty="0" smtClean="0">
                <a:latin typeface="Helvetica" pitchFamily="34" charset="0"/>
                <a:cs typeface="Helvetica" pitchFamily="34" charset="0"/>
              </a:rPr>
              <a:t> mining</a:t>
            </a:r>
            <a:endParaRPr lang="en-A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lvl="1">
              <a:lnSpc>
                <a:spcPts val="2200"/>
              </a:lnSpc>
              <a:buBlip>
                <a:blip r:embed="rId5"/>
              </a:buBlip>
            </a:pPr>
            <a:r>
              <a:rPr lang="en-AU" dirty="0" smtClean="0">
                <a:latin typeface="Helvetica" pitchFamily="34" charset="0"/>
                <a:cs typeface="Helvetica" pitchFamily="34" charset="0"/>
              </a:rPr>
              <a:t>   Consider if other data can support assay results</a:t>
            </a:r>
          </a:p>
          <a:p>
            <a:pPr lvl="1">
              <a:lnSpc>
                <a:spcPts val="2200"/>
              </a:lnSpc>
              <a:spcAft>
                <a:spcPts val="10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(geological, structural, analytical)</a:t>
            </a:r>
          </a:p>
          <a:p>
            <a:pPr lvl="1">
              <a:lnSpc>
                <a:spcPts val="2200"/>
              </a:lnSpc>
              <a:buBlip>
                <a:blip r:embed="rId5"/>
              </a:buBlip>
            </a:pPr>
            <a:r>
              <a:rPr lang="en-AU" dirty="0" smtClean="0">
                <a:latin typeface="Helvetica" pitchFamily="34" charset="0"/>
                <a:cs typeface="Helvetica" pitchFamily="34" charset="0"/>
              </a:rPr>
              <a:t>   </a:t>
            </a:r>
            <a:r>
              <a:rPr lang="en-AU" b="1" dirty="0" smtClean="0">
                <a:solidFill>
                  <a:srgbClr val="FF0000"/>
                </a:solidFill>
                <a:latin typeface="Helvetica" pitchFamily="34" charset="0"/>
                <a:cs typeface="Helvetica" pitchFamily="34" charset="0"/>
              </a:rPr>
              <a:t>Smart geology needed for smart mining</a:t>
            </a:r>
          </a:p>
        </p:txBody>
      </p:sp>
      <p:sp>
        <p:nvSpPr>
          <p:cNvPr id="19"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43</a:t>
            </a:fld>
            <a:endParaRPr lang="en-AU" b="1" dirty="0">
              <a:solidFill>
                <a:schemeClr val="tx1">
                  <a:lumMod val="75000"/>
                  <a:lumOff val="25000"/>
                </a:schemeClr>
              </a:solidFill>
              <a:latin typeface="OCR A Extended" pitchFamily="50" charset="0"/>
              <a:cs typeface="Helvetica" pitchFamily="34" charset="0"/>
            </a:endParaRPr>
          </a:p>
        </p:txBody>
      </p:sp>
      <p:sp>
        <p:nvSpPr>
          <p:cNvPr id="20" name="TextBox 19"/>
          <p:cNvSpPr txBox="1"/>
          <p:nvPr/>
        </p:nvSpPr>
        <p:spPr>
          <a:xfrm>
            <a:off x="179512" y="188640"/>
            <a:ext cx="2417650" cy="584775"/>
          </a:xfrm>
          <a:prstGeom prst="rect">
            <a:avLst/>
          </a:prstGeom>
          <a:noFill/>
        </p:spPr>
        <p:txBody>
          <a:bodyPr wrap="none" rtlCol="0">
            <a:spAutoFit/>
          </a:bodyPr>
          <a:lstStyle/>
          <a:p>
            <a:r>
              <a:rPr lang="en-US" sz="3200" dirty="0" smtClean="0">
                <a:latin typeface="Helvetica" pitchFamily="34" charset="0"/>
                <a:cs typeface="Helvetica" pitchFamily="34" charset="0"/>
              </a:rPr>
              <a:t>Conclusions</a:t>
            </a:r>
            <a:endParaRPr lang="en-US" sz="3200" dirty="0">
              <a:latin typeface="Helvetica" pitchFamily="34" charset="0"/>
              <a:cs typeface="Helvetica" pitchFamily="34"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1" b="10067"/>
          <a:stretch/>
        </p:blipFill>
        <p:spPr>
          <a:xfrm rot="16200000">
            <a:off x="4711329" y="1849509"/>
            <a:ext cx="5337966" cy="36004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ower front cover.jpg"/>
          <p:cNvPicPr>
            <a:picLocks noChangeAspect="1"/>
          </p:cNvPicPr>
          <p:nvPr/>
        </p:nvPicPr>
        <p:blipFill>
          <a:blip r:embed="rId3" cstate="print"/>
          <a:srcRect r="5714"/>
          <a:stretch>
            <a:fillRect/>
          </a:stretch>
        </p:blipFill>
        <p:spPr>
          <a:xfrm>
            <a:off x="0" y="0"/>
            <a:ext cx="9144000" cy="6858000"/>
          </a:xfrm>
          <a:prstGeom prst="rect">
            <a:avLst/>
          </a:prstGeom>
        </p:spPr>
      </p:pic>
      <p:pic>
        <p:nvPicPr>
          <p:cNvPr id="23" name="Picture 22" descr="ORL bottom panel.jpg"/>
          <p:cNvPicPr>
            <a:picLocks noChangeAspect="1"/>
          </p:cNvPicPr>
          <p:nvPr/>
        </p:nvPicPr>
        <p:blipFill>
          <a:blip r:embed="rId4" cstate="print"/>
          <a:srcRect l="14451"/>
          <a:stretch>
            <a:fillRect/>
          </a:stretch>
        </p:blipFill>
        <p:spPr>
          <a:xfrm>
            <a:off x="0" y="6318693"/>
            <a:ext cx="9144000" cy="539307"/>
          </a:xfrm>
          <a:prstGeom prst="rect">
            <a:avLst/>
          </a:prstGeom>
        </p:spPr>
      </p:pic>
      <p:sp>
        <p:nvSpPr>
          <p:cNvPr id="19" name="TextBox 18"/>
          <p:cNvSpPr txBox="1"/>
          <p:nvPr/>
        </p:nvSpPr>
        <p:spPr>
          <a:xfrm>
            <a:off x="6621848" y="2708920"/>
            <a:ext cx="1622560" cy="461665"/>
          </a:xfrm>
          <a:prstGeom prst="rect">
            <a:avLst/>
          </a:prstGeom>
          <a:noFill/>
        </p:spPr>
        <p:txBody>
          <a:bodyPr wrap="none" rtlCol="0">
            <a:spAutoFit/>
          </a:bodyPr>
          <a:lstStyle/>
          <a:p>
            <a:pPr algn="ctr"/>
            <a:r>
              <a:rPr lang="en-US" sz="2400" dirty="0" smtClean="0">
                <a:latin typeface="Helvetica" pitchFamily="34" charset="0"/>
                <a:cs typeface="Helvetica" pitchFamily="34" charset="0"/>
              </a:rPr>
              <a:t>Thank you</a:t>
            </a:r>
            <a:endParaRPr lang="en-US" sz="2400" dirty="0">
              <a:latin typeface="Helvetica" pitchFamily="34" charset="0"/>
              <a:cs typeface="Helvetica" pitchFamily="34" charset="0"/>
            </a:endParaRPr>
          </a:p>
        </p:txBody>
      </p:sp>
      <p:sp>
        <p:nvSpPr>
          <p:cNvPr id="20" name="TextBox 19"/>
          <p:cNvSpPr txBox="1"/>
          <p:nvPr/>
        </p:nvSpPr>
        <p:spPr>
          <a:xfrm>
            <a:off x="7076084" y="764704"/>
            <a:ext cx="1744388" cy="338554"/>
          </a:xfrm>
          <a:prstGeom prst="rect">
            <a:avLst/>
          </a:prstGeom>
          <a:noFill/>
        </p:spPr>
        <p:txBody>
          <a:bodyPr wrap="none" rtlCol="0">
            <a:spAutoFit/>
          </a:bodyPr>
          <a:lstStyle/>
          <a:p>
            <a:r>
              <a:rPr lang="en-US" sz="1600" dirty="0" smtClean="0">
                <a:latin typeface="Helvetica" pitchFamily="34" charset="0"/>
                <a:cs typeface="Helvetica" pitchFamily="34" charset="0"/>
              </a:rPr>
              <a:t>ASX Code: ORS</a:t>
            </a:r>
            <a:endParaRPr lang="en-US" sz="1600" dirty="0">
              <a:latin typeface="Helvetica" pitchFamily="34" charset="0"/>
              <a:cs typeface="Helvetica" pitchFamily="34" charset="0"/>
            </a:endParaRPr>
          </a:p>
        </p:txBody>
      </p:sp>
      <p:sp>
        <p:nvSpPr>
          <p:cNvPr id="21" name="TextBox 20"/>
          <p:cNvSpPr txBox="1"/>
          <p:nvPr/>
        </p:nvSpPr>
        <p:spPr>
          <a:xfrm>
            <a:off x="323528" y="5471646"/>
            <a:ext cx="2531462" cy="261610"/>
          </a:xfrm>
          <a:prstGeom prst="rect">
            <a:avLst/>
          </a:prstGeom>
          <a:noFill/>
        </p:spPr>
        <p:txBody>
          <a:bodyPr wrap="none" rtlCol="0">
            <a:spAutoFit/>
          </a:bodyPr>
          <a:lstStyle/>
          <a:p>
            <a:r>
              <a:rPr lang="en-US" sz="1100" b="1" i="1" dirty="0" smtClean="0">
                <a:solidFill>
                  <a:schemeClr val="tx1">
                    <a:lumMod val="75000"/>
                    <a:lumOff val="25000"/>
                  </a:schemeClr>
                </a:solidFill>
                <a:latin typeface="Helvetica" pitchFamily="34" charset="0"/>
                <a:cs typeface="Helvetica" pitchFamily="34" charset="0"/>
              </a:rPr>
              <a:t>Photo: Diamond Drilling at Maldon</a:t>
            </a:r>
            <a:endParaRPr lang="en-US" sz="1100" b="1" i="1" dirty="0">
              <a:solidFill>
                <a:schemeClr val="tx1">
                  <a:lumMod val="75000"/>
                  <a:lumOff val="25000"/>
                </a:schemeClr>
              </a:solidFill>
              <a:latin typeface="Helvetica" pitchFamily="34" charset="0"/>
              <a:cs typeface="Helvetica" pitchFamily="34" charset="0"/>
            </a:endParaRPr>
          </a:p>
        </p:txBody>
      </p:sp>
      <p:sp>
        <p:nvSpPr>
          <p:cNvPr id="22"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44</a:t>
            </a:fld>
            <a:endParaRPr lang="en-AU" b="1" dirty="0">
              <a:solidFill>
                <a:schemeClr val="tx1">
                  <a:lumMod val="75000"/>
                  <a:lumOff val="25000"/>
                </a:schemeClr>
              </a:solidFill>
              <a:latin typeface="OCR A Extended" pitchFamily="50" charset="0"/>
              <a:cs typeface="Helvetic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owerpoint template v3.jpg"/>
          <p:cNvPicPr>
            <a:picLocks noChangeAspect="1"/>
          </p:cNvPicPr>
          <p:nvPr/>
        </p:nvPicPr>
        <p:blipFill>
          <a:blip r:embed="rId3"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4" cstate="print"/>
          <a:srcRect l="14451"/>
          <a:stretch>
            <a:fillRect/>
          </a:stretch>
        </p:blipFill>
        <p:spPr>
          <a:xfrm>
            <a:off x="0" y="6318693"/>
            <a:ext cx="9144000" cy="539307"/>
          </a:xfrm>
          <a:prstGeom prst="rect">
            <a:avLst/>
          </a:prstGeom>
        </p:spPr>
      </p:pic>
      <p:sp>
        <p:nvSpPr>
          <p:cNvPr id="12" name="Slide Number Placeholder 5"/>
          <p:cNvSpPr>
            <a:spLocks noGrp="1"/>
          </p:cNvSpPr>
          <p:nvPr>
            <p:ph type="sldNum" sz="quarter" idx="12"/>
          </p:nvPr>
        </p:nvSpPr>
        <p:spPr>
          <a:xfrm>
            <a:off x="8594104"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45</a:t>
            </a:fld>
            <a:endParaRPr lang="en-AU" b="1" dirty="0">
              <a:solidFill>
                <a:schemeClr val="tx1">
                  <a:lumMod val="75000"/>
                  <a:lumOff val="25000"/>
                </a:schemeClr>
              </a:solidFill>
              <a:latin typeface="OCR A Extended" pitchFamily="50" charset="0"/>
              <a:cs typeface="Helvetica" pitchFamily="34" charset="0"/>
            </a:endParaRPr>
          </a:p>
        </p:txBody>
      </p:sp>
      <p:sp>
        <p:nvSpPr>
          <p:cNvPr id="10" name="TextBox 9"/>
          <p:cNvSpPr txBox="1"/>
          <p:nvPr/>
        </p:nvSpPr>
        <p:spPr>
          <a:xfrm>
            <a:off x="0" y="980728"/>
            <a:ext cx="9144000" cy="400110"/>
          </a:xfrm>
          <a:prstGeom prst="rect">
            <a:avLst/>
          </a:prstGeom>
          <a:noFill/>
        </p:spPr>
        <p:txBody>
          <a:bodyPr wrap="square" rtlCol="0">
            <a:spAutoFit/>
          </a:bodyPr>
          <a:lstStyle/>
          <a:p>
            <a:pPr algn="ctr"/>
            <a:r>
              <a:rPr lang="en-AU" sz="2000" dirty="0" smtClean="0">
                <a:latin typeface="Helvetica" pitchFamily="34" charset="0"/>
                <a:cs typeface="Helvetica" pitchFamily="34" charset="0"/>
              </a:rPr>
              <a:t>JORC RESOURCE INVENTORY</a:t>
            </a:r>
          </a:p>
        </p:txBody>
      </p:sp>
      <p:graphicFrame>
        <p:nvGraphicFramePr>
          <p:cNvPr id="15" name="Table 14"/>
          <p:cNvGraphicFramePr>
            <a:graphicFrameLocks noGrp="1"/>
          </p:cNvGraphicFramePr>
          <p:nvPr/>
        </p:nvGraphicFramePr>
        <p:xfrm>
          <a:off x="1043608" y="1412776"/>
          <a:ext cx="7128793" cy="1269347"/>
        </p:xfrm>
        <a:graphic>
          <a:graphicData uri="http://schemas.openxmlformats.org/drawingml/2006/table">
            <a:tbl>
              <a:tblPr/>
              <a:tblGrid>
                <a:gridCol w="804956"/>
                <a:gridCol w="804956"/>
                <a:gridCol w="569401"/>
                <a:gridCol w="629000"/>
                <a:gridCol w="576064"/>
                <a:gridCol w="576064"/>
                <a:gridCol w="576064"/>
                <a:gridCol w="576064"/>
                <a:gridCol w="648072"/>
                <a:gridCol w="648072"/>
                <a:gridCol w="720080"/>
              </a:tblGrid>
              <a:tr h="152714">
                <a:tc gridSpan="11">
                  <a:txBody>
                    <a:bodyPr/>
                    <a:lstStyle/>
                    <a:p>
                      <a:pPr algn="ctr">
                        <a:lnSpc>
                          <a:spcPct val="115000"/>
                        </a:lnSpc>
                        <a:spcAft>
                          <a:spcPts val="600"/>
                        </a:spcAft>
                      </a:pPr>
                      <a:r>
                        <a:rPr lang="en-US" sz="1000" b="1" dirty="0">
                          <a:solidFill>
                            <a:srgbClr val="FFFFFF"/>
                          </a:solidFill>
                          <a:latin typeface="Myriad Pro"/>
                          <a:ea typeface="Calibri"/>
                          <a:cs typeface="Arial"/>
                        </a:rPr>
                        <a:t>Alliance South Mineral Resource Estimate (October 2009)</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714">
                <a:tc rowSpan="3">
                  <a:txBody>
                    <a:bodyPr/>
                    <a:lstStyle/>
                    <a:p>
                      <a:pPr algn="ctr">
                        <a:lnSpc>
                          <a:spcPct val="115000"/>
                        </a:lnSpc>
                        <a:spcAft>
                          <a:spcPts val="600"/>
                        </a:spcAft>
                      </a:pPr>
                      <a:r>
                        <a:rPr lang="en-US" sz="1000" b="1">
                          <a:solidFill>
                            <a:srgbClr val="FFFFFF"/>
                          </a:solidFill>
                          <a:latin typeface="Myriad Pro"/>
                          <a:ea typeface="Calibri"/>
                          <a:cs typeface="Arial"/>
                        </a:rPr>
                        <a:t>Deposit</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rowSpan="3">
                  <a:txBody>
                    <a:bodyPr/>
                    <a:lstStyle/>
                    <a:p>
                      <a:pPr algn="ctr">
                        <a:lnSpc>
                          <a:spcPct val="115000"/>
                        </a:lnSpc>
                        <a:spcAft>
                          <a:spcPts val="600"/>
                        </a:spcAft>
                      </a:pPr>
                      <a:r>
                        <a:rPr lang="en-US" sz="1000" b="1" dirty="0">
                          <a:solidFill>
                            <a:srgbClr val="FFFFFF"/>
                          </a:solidFill>
                          <a:latin typeface="Myriad Pro"/>
                          <a:ea typeface="Calibri"/>
                          <a:cs typeface="Arial"/>
                        </a:rPr>
                        <a:t>Location</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gridSpan="9">
                  <a:txBody>
                    <a:bodyPr/>
                    <a:lstStyle/>
                    <a:p>
                      <a:pPr algn="ctr">
                        <a:lnSpc>
                          <a:spcPct val="115000"/>
                        </a:lnSpc>
                        <a:spcAft>
                          <a:spcPts val="600"/>
                        </a:spcAft>
                      </a:pPr>
                      <a:r>
                        <a:rPr lang="en-US" sz="1000" b="1">
                          <a:solidFill>
                            <a:srgbClr val="FFFFFF"/>
                          </a:solidFill>
                          <a:latin typeface="Myriad Pro"/>
                          <a:ea typeface="Calibri"/>
                          <a:cs typeface="Arial"/>
                        </a:rPr>
                        <a:t>Estimated Gold Resource and Category</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714">
                <a:tc vMerge="1">
                  <a:txBody>
                    <a:bodyPr/>
                    <a:lstStyle/>
                    <a:p>
                      <a:endParaRPr lang="en-US"/>
                    </a:p>
                  </a:txBody>
                  <a:tcPr/>
                </a:tc>
                <a:tc vMerge="1">
                  <a:txBody>
                    <a:bodyPr/>
                    <a:lstStyle/>
                    <a:p>
                      <a:endParaRPr lang="en-US"/>
                    </a:p>
                  </a:txBody>
                  <a:tcPr/>
                </a:tc>
                <a:tc gridSpan="3">
                  <a:txBody>
                    <a:bodyPr/>
                    <a:lstStyle/>
                    <a:p>
                      <a:pPr algn="ctr">
                        <a:lnSpc>
                          <a:spcPct val="115000"/>
                        </a:lnSpc>
                        <a:spcAft>
                          <a:spcPts val="600"/>
                        </a:spcAft>
                      </a:pPr>
                      <a:r>
                        <a:rPr lang="en-US" sz="1000" b="1">
                          <a:solidFill>
                            <a:srgbClr val="FFFFFF"/>
                          </a:solidFill>
                          <a:latin typeface="Myriad Pro"/>
                          <a:ea typeface="Calibri"/>
                          <a:cs typeface="Arial"/>
                        </a:rPr>
                        <a:t>Measured</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gridSpan="3">
                  <a:txBody>
                    <a:bodyPr/>
                    <a:lstStyle/>
                    <a:p>
                      <a:pPr algn="ctr">
                        <a:lnSpc>
                          <a:spcPct val="115000"/>
                        </a:lnSpc>
                        <a:spcAft>
                          <a:spcPts val="600"/>
                        </a:spcAft>
                      </a:pPr>
                      <a:r>
                        <a:rPr lang="en-US" sz="1000" b="1">
                          <a:solidFill>
                            <a:srgbClr val="FFFFFF"/>
                          </a:solidFill>
                          <a:latin typeface="Myriad Pro"/>
                          <a:ea typeface="Calibri"/>
                          <a:cs typeface="Arial"/>
                        </a:rPr>
                        <a:t>Indicated</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gridSpan="3">
                  <a:txBody>
                    <a:bodyPr/>
                    <a:lstStyle/>
                    <a:p>
                      <a:pPr algn="ctr">
                        <a:lnSpc>
                          <a:spcPct val="115000"/>
                        </a:lnSpc>
                        <a:spcAft>
                          <a:spcPts val="600"/>
                        </a:spcAft>
                      </a:pPr>
                      <a:r>
                        <a:rPr lang="en-US" sz="1000" b="1">
                          <a:solidFill>
                            <a:srgbClr val="FFFFFF"/>
                          </a:solidFill>
                          <a:latin typeface="Myriad Pro"/>
                          <a:ea typeface="Calibri"/>
                          <a:cs typeface="Arial"/>
                        </a:rPr>
                        <a:t>Inferred</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r>
              <a:tr h="156200">
                <a:tc vMerge="1">
                  <a:txBody>
                    <a:bodyPr/>
                    <a:lstStyle/>
                    <a:p>
                      <a:endParaRPr lang="en-US"/>
                    </a:p>
                  </a:txBody>
                  <a:tcPr/>
                </a:tc>
                <a:tc vMerge="1">
                  <a:txBody>
                    <a:bodyPr/>
                    <a:lstStyle/>
                    <a:p>
                      <a:endParaRPr lang="en-US"/>
                    </a:p>
                  </a:txBody>
                  <a:tcPr/>
                </a:tc>
                <a:tc>
                  <a:txBody>
                    <a:bodyPr/>
                    <a:lstStyle/>
                    <a:p>
                      <a:pPr algn="ctr">
                        <a:lnSpc>
                          <a:spcPct val="115000"/>
                        </a:lnSpc>
                        <a:spcAft>
                          <a:spcPts val="600"/>
                        </a:spcAft>
                      </a:pPr>
                      <a:r>
                        <a:rPr lang="en-US" sz="1000" b="1" dirty="0">
                          <a:solidFill>
                            <a:srgbClr val="FFFFFF"/>
                          </a:solidFill>
                          <a:latin typeface="Myriad Pro"/>
                          <a:ea typeface="Calibri"/>
                          <a:cs typeface="Arial"/>
                        </a:rPr>
                        <a:t>‘000t</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dirty="0">
                          <a:solidFill>
                            <a:srgbClr val="FFFFFF"/>
                          </a:solidFill>
                          <a:latin typeface="Myriad Pro"/>
                          <a:ea typeface="Calibri"/>
                          <a:cs typeface="Arial"/>
                        </a:rPr>
                        <a:t>Au g/t</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dirty="0">
                          <a:solidFill>
                            <a:srgbClr val="FFFFFF"/>
                          </a:solidFill>
                          <a:latin typeface="Myriad Pro"/>
                          <a:ea typeface="Calibri"/>
                          <a:cs typeface="Arial"/>
                        </a:rPr>
                        <a:t>‘000oz</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dirty="0">
                          <a:solidFill>
                            <a:srgbClr val="FFFFFF"/>
                          </a:solidFill>
                          <a:latin typeface="Myriad Pro"/>
                          <a:ea typeface="Calibri"/>
                          <a:cs typeface="Arial"/>
                        </a:rPr>
                        <a:t>‘000t</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dirty="0">
                          <a:solidFill>
                            <a:srgbClr val="FFFFFF"/>
                          </a:solidFill>
                          <a:latin typeface="Myriad Pro"/>
                          <a:ea typeface="Calibri"/>
                          <a:cs typeface="Arial"/>
                        </a:rPr>
                        <a:t>Au g/t</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dirty="0">
                          <a:solidFill>
                            <a:srgbClr val="FFFFFF"/>
                          </a:solidFill>
                          <a:latin typeface="Myriad Pro"/>
                          <a:ea typeface="Calibri"/>
                          <a:cs typeface="Arial"/>
                        </a:rPr>
                        <a:t>‘000oz</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‘000t</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Au g/t</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‘000oz</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08267">
                <a:tc rowSpan="2">
                  <a:txBody>
                    <a:bodyPr/>
                    <a:lstStyle/>
                    <a:p>
                      <a:pPr algn="ctr">
                        <a:lnSpc>
                          <a:spcPct val="115000"/>
                        </a:lnSpc>
                        <a:spcAft>
                          <a:spcPts val="0"/>
                        </a:spcAft>
                      </a:pPr>
                      <a:r>
                        <a:rPr lang="en-US" sz="1000" b="1">
                          <a:latin typeface="Myriad Pro"/>
                          <a:ea typeface="Calibri"/>
                          <a:cs typeface="Arial"/>
                        </a:rPr>
                        <a:t>Alliance</a:t>
                      </a:r>
                      <a:endParaRPr lang="en-US" sz="1000">
                        <a:latin typeface="Calibri"/>
                        <a:ea typeface="Calibri"/>
                        <a:cs typeface="Times New Roman"/>
                      </a:endParaRPr>
                    </a:p>
                    <a:p>
                      <a:pPr algn="ctr">
                        <a:lnSpc>
                          <a:spcPct val="115000"/>
                        </a:lnSpc>
                        <a:spcAft>
                          <a:spcPts val="600"/>
                        </a:spcAft>
                      </a:pPr>
                      <a:r>
                        <a:rPr lang="en-US" sz="1000" b="1">
                          <a:latin typeface="Myriad Pro"/>
                          <a:ea typeface="Calibri"/>
                          <a:cs typeface="Arial"/>
                        </a:rPr>
                        <a:t>South</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dirty="0">
                          <a:latin typeface="Myriad Pro"/>
                          <a:ea typeface="Calibri"/>
                          <a:cs typeface="Arial"/>
                        </a:rPr>
                        <a:t>West Zone</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dirty="0">
                          <a:latin typeface="Myriad Pro"/>
                          <a:ea typeface="Calibri"/>
                          <a:cs typeface="Arial"/>
                        </a:rPr>
                        <a:t>287</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a:latin typeface="Myriad Pro"/>
                          <a:ea typeface="Calibri"/>
                          <a:cs typeface="Arial"/>
                        </a:rPr>
                        <a:t>12</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a:latin typeface="Myriad Pro"/>
                          <a:ea typeface="Calibri"/>
                          <a:cs typeface="Arial"/>
                        </a:rPr>
                        <a:t>110</a:t>
                      </a:r>
                      <a:endParaRPr lang="en-US" sz="100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242">
                <a:tc vMerge="1">
                  <a:txBody>
                    <a:bodyPr/>
                    <a:lstStyle/>
                    <a:p>
                      <a:endParaRPr lang="en-US"/>
                    </a:p>
                  </a:txBody>
                  <a:tcPr/>
                </a:tc>
                <a:tc>
                  <a:txBody>
                    <a:bodyPr/>
                    <a:lstStyle/>
                    <a:p>
                      <a:pPr algn="ctr">
                        <a:lnSpc>
                          <a:spcPct val="115000"/>
                        </a:lnSpc>
                        <a:spcAft>
                          <a:spcPts val="600"/>
                        </a:spcAft>
                      </a:pPr>
                      <a:r>
                        <a:rPr lang="en-US" sz="1000" dirty="0">
                          <a:latin typeface="Myriad Pro"/>
                          <a:ea typeface="Calibri"/>
                          <a:cs typeface="Arial"/>
                        </a:rPr>
                        <a:t>East Zone</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Myriad Pro"/>
                        <a:ea typeface="Calibri"/>
                        <a:cs typeface="Arial"/>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dirty="0">
                          <a:latin typeface="Myriad Pro"/>
                          <a:ea typeface="Calibri"/>
                          <a:cs typeface="Arial"/>
                        </a:rPr>
                        <a:t>186</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dirty="0">
                          <a:latin typeface="Myriad Pro"/>
                          <a:ea typeface="Calibri"/>
                          <a:cs typeface="Arial"/>
                        </a:rPr>
                        <a:t>12</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dirty="0">
                          <a:latin typeface="Myriad Pro"/>
                          <a:ea typeface="Calibri"/>
                          <a:cs typeface="Arial"/>
                        </a:rPr>
                        <a:t>72</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0">
                <a:tc gridSpan="2">
                  <a:txBody>
                    <a:bodyPr/>
                    <a:lstStyle/>
                    <a:p>
                      <a:pPr algn="ctr">
                        <a:lnSpc>
                          <a:spcPct val="115000"/>
                        </a:lnSpc>
                        <a:spcAft>
                          <a:spcPts val="600"/>
                        </a:spcAft>
                      </a:pPr>
                      <a:r>
                        <a:rPr lang="en-US" sz="1000" b="1" dirty="0">
                          <a:latin typeface="Myriad Pro"/>
                          <a:ea typeface="Calibri"/>
                          <a:cs typeface="Arial"/>
                        </a:rPr>
                        <a:t>Total</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dirty="0">
                          <a:latin typeface="Myriad Pro"/>
                          <a:ea typeface="Calibri"/>
                          <a:cs typeface="Arial"/>
                        </a:rPr>
                        <a:t>473</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dirty="0">
                          <a:latin typeface="Myriad Pro"/>
                          <a:ea typeface="Calibri"/>
                          <a:cs typeface="Arial"/>
                        </a:rPr>
                        <a:t>12</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dirty="0">
                          <a:latin typeface="Myriad Pro"/>
                          <a:ea typeface="Calibri"/>
                          <a:cs typeface="Arial"/>
                        </a:rPr>
                        <a:t>182</a:t>
                      </a:r>
                      <a:endParaRPr lang="en-US" sz="1000" dirty="0">
                        <a:latin typeface="Calibri"/>
                        <a:ea typeface="Calibri"/>
                        <a:cs typeface="Times New Roman"/>
                      </a:endParaRPr>
                    </a:p>
                  </a:txBody>
                  <a:tcPr marL="65655" marR="656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nvGraphicFramePr>
        <p:xfrm>
          <a:off x="1043608" y="2780928"/>
          <a:ext cx="7128794" cy="2453640"/>
        </p:xfrm>
        <a:graphic>
          <a:graphicData uri="http://schemas.openxmlformats.org/drawingml/2006/table">
            <a:tbl>
              <a:tblPr/>
              <a:tblGrid>
                <a:gridCol w="1846660"/>
                <a:gridCol w="1537836"/>
                <a:gridCol w="886396"/>
                <a:gridCol w="737878"/>
                <a:gridCol w="1041202"/>
                <a:gridCol w="1078822"/>
              </a:tblGrid>
              <a:tr h="107950">
                <a:tc gridSpan="6">
                  <a:txBody>
                    <a:bodyPr/>
                    <a:lstStyle/>
                    <a:p>
                      <a:pPr algn="ctr">
                        <a:lnSpc>
                          <a:spcPct val="115000"/>
                        </a:lnSpc>
                        <a:spcAft>
                          <a:spcPts val="600"/>
                        </a:spcAft>
                      </a:pPr>
                      <a:r>
                        <a:rPr lang="en-US" sz="1000" b="1" dirty="0">
                          <a:solidFill>
                            <a:srgbClr val="FFFFFF"/>
                          </a:solidFill>
                          <a:latin typeface="Myriad Pro"/>
                          <a:ea typeface="Calibri"/>
                          <a:cs typeface="Arial"/>
                        </a:rPr>
                        <a:t>Pearl Croydon Mineral Resource Estimate (July 2010)</a:t>
                      </a:r>
                      <a:endParaRPr lang="en-U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7950">
                <a:tc>
                  <a:txBody>
                    <a:bodyPr/>
                    <a:lstStyle/>
                    <a:p>
                      <a:pPr algn="ctr">
                        <a:lnSpc>
                          <a:spcPct val="115000"/>
                        </a:lnSpc>
                        <a:spcAft>
                          <a:spcPts val="600"/>
                        </a:spcAft>
                      </a:pPr>
                      <a:r>
                        <a:rPr lang="en-US" sz="1000" b="1" dirty="0">
                          <a:solidFill>
                            <a:srgbClr val="FFFFFF"/>
                          </a:solidFill>
                          <a:latin typeface="Myriad Pro"/>
                          <a:ea typeface="Calibri"/>
                          <a:cs typeface="Arial"/>
                        </a:rPr>
                        <a:t>Deposit</a:t>
                      </a:r>
                      <a:endParaRPr lang="en-U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Resource</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Tonnes</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Gold Grade</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Gold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04040"/>
                    </a:solidFill>
                  </a:tcPr>
                </a:tc>
              </a:tr>
              <a:tr h="107950">
                <a:tc>
                  <a:txBody>
                    <a:bodyPr/>
                    <a:lstStyle/>
                    <a:p>
                      <a:pPr algn="ctr">
                        <a:lnSpc>
                          <a:spcPct val="115000"/>
                        </a:lnSpc>
                        <a:spcAft>
                          <a:spcPts val="600"/>
                        </a:spcAft>
                      </a:pPr>
                      <a:r>
                        <a:rPr lang="en-US" sz="1000" b="1">
                          <a:solidFill>
                            <a:srgbClr val="FFFFFF"/>
                          </a:solidFill>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Category</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(g/t)</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US" sz="1000" b="1">
                          <a:solidFill>
                            <a:srgbClr val="FFFFFF"/>
                          </a:solidFill>
                          <a:latin typeface="Myriad Pro"/>
                          <a:ea typeface="Calibri"/>
                          <a:cs typeface="Arial"/>
                        </a:rPr>
                        <a:t>(ounces)</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404040"/>
                    </a:solidFill>
                  </a:tcPr>
                </a:tc>
              </a:tr>
              <a:tr h="107950">
                <a:tc>
                  <a:txBody>
                    <a:bodyPr/>
                    <a:lstStyle/>
                    <a:p>
                      <a:pPr algn="ctr">
                        <a:lnSpc>
                          <a:spcPct val="115000"/>
                        </a:lnSpc>
                        <a:spcAft>
                          <a:spcPts val="600"/>
                        </a:spcAft>
                      </a:pPr>
                      <a:r>
                        <a:rPr lang="en-US" sz="1000" b="1">
                          <a:latin typeface="Myriad Pro"/>
                          <a:ea typeface="Calibri"/>
                          <a:cs typeface="Arial"/>
                        </a:rPr>
                        <a:t>Pearl Croydon North</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West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142,444</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2.3</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10,702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Central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293,010</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2.4</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22,812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r>
              <a:tr h="107950">
                <a:tc>
                  <a:txBody>
                    <a:bodyPr/>
                    <a:lstStyle/>
                    <a:p>
                      <a:pPr algn="ctr">
                        <a:lnSpc>
                          <a:spcPct val="115000"/>
                        </a:lnSpc>
                        <a:spcAft>
                          <a:spcPts val="600"/>
                        </a:spcAft>
                      </a:pPr>
                      <a:r>
                        <a:rPr lang="en-US" sz="1000" dirty="0">
                          <a:latin typeface="Myriad Pro"/>
                          <a:ea typeface="Calibri"/>
                          <a:cs typeface="Arial"/>
                        </a:rPr>
                        <a:t> </a:t>
                      </a:r>
                      <a:endParaRPr lang="en-U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East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20,072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4.6</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2,949</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a:latin typeface="Myriad Pro"/>
                          <a:ea typeface="Calibri"/>
                          <a:cs typeface="Arial"/>
                        </a:rPr>
                        <a:t>Sub Total</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a:latin typeface="Myriad Pro"/>
                          <a:ea typeface="Calibri"/>
                          <a:cs typeface="Arial"/>
                        </a:rPr>
                        <a:t>455,526</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a:latin typeface="Myriad Pro"/>
                          <a:ea typeface="Calibri"/>
                          <a:cs typeface="Arial"/>
                        </a:rPr>
                        <a:t>2.5</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a:latin typeface="Myriad Pro"/>
                          <a:ea typeface="Calibri"/>
                          <a:cs typeface="Arial"/>
                        </a:rPr>
                        <a:t>36,463</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r>
              <a:tr h="107950">
                <a:tc>
                  <a:txBody>
                    <a:bodyPr/>
                    <a:lstStyle/>
                    <a:p>
                      <a:pPr algn="ctr">
                        <a:lnSpc>
                          <a:spcPct val="115000"/>
                        </a:lnSpc>
                        <a:spcAft>
                          <a:spcPts val="600"/>
                        </a:spcAft>
                      </a:pPr>
                      <a:r>
                        <a:rPr lang="en-US" sz="1000" b="1">
                          <a:latin typeface="Myriad Pro"/>
                          <a:ea typeface="Calibri"/>
                          <a:cs typeface="Arial"/>
                        </a:rPr>
                        <a:t>London Hill</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Main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49,612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4.4</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600"/>
                        </a:spcAft>
                      </a:pPr>
                      <a:r>
                        <a:rPr lang="en-US" sz="1000">
                          <a:latin typeface="Myriad Pro"/>
                          <a:ea typeface="Calibri"/>
                          <a:cs typeface="Arial"/>
                        </a:rPr>
                        <a:t>6,957</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Hanging wall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27,515</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4.1</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3,665</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EECE1"/>
                    </a:solidFill>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i="1" dirty="0">
                          <a:latin typeface="Myriad Pro"/>
                          <a:ea typeface="Calibri"/>
                          <a:cs typeface="Arial"/>
                        </a:rPr>
                        <a:t>Sub Total</a:t>
                      </a:r>
                      <a:endParaRPr lang="en-U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i="1">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i="1">
                          <a:latin typeface="Myriad Pro"/>
                          <a:ea typeface="Calibri"/>
                          <a:cs typeface="Arial"/>
                        </a:rPr>
                        <a:t>77,128</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i="1">
                          <a:latin typeface="Myriad Pro"/>
                          <a:ea typeface="Calibri"/>
                          <a:cs typeface="Arial"/>
                        </a:rPr>
                        <a:t>4.3</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i="1">
                          <a:latin typeface="Myriad Pro"/>
                          <a:ea typeface="Calibri"/>
                          <a:cs typeface="Arial"/>
                        </a:rPr>
                        <a:t>10,622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07950">
                <a:tc>
                  <a:txBody>
                    <a:bodyPr/>
                    <a:lstStyle/>
                    <a:p>
                      <a:pPr algn="ctr">
                        <a:lnSpc>
                          <a:spcPct val="115000"/>
                        </a:lnSpc>
                        <a:spcAft>
                          <a:spcPts val="600"/>
                        </a:spcAft>
                      </a:pPr>
                      <a:r>
                        <a:rPr lang="en-US" sz="1000" b="1">
                          <a:latin typeface="Myriad Pro"/>
                          <a:ea typeface="Calibri"/>
                          <a:cs typeface="Arial"/>
                        </a:rPr>
                        <a:t>Mullocky</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West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13,693</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2.7</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c>
                  <a:txBody>
                    <a:bodyPr/>
                    <a:lstStyle/>
                    <a:p>
                      <a:pPr algn="ctr">
                        <a:lnSpc>
                          <a:spcPct val="115000"/>
                        </a:lnSpc>
                        <a:spcAft>
                          <a:spcPts val="600"/>
                        </a:spcAft>
                      </a:pPr>
                      <a:r>
                        <a:rPr lang="en-US" sz="1000">
                          <a:latin typeface="Myriad Pro"/>
                          <a:ea typeface="Calibri"/>
                          <a:cs typeface="Arial"/>
                        </a:rPr>
                        <a:t>1,188</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EECE1"/>
                    </a:solidFill>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East Reef</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24,212</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6.5</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600"/>
                        </a:spcAft>
                      </a:pPr>
                      <a:r>
                        <a:rPr lang="en-US" sz="1000">
                          <a:latin typeface="Myriad Pro"/>
                          <a:ea typeface="Calibri"/>
                          <a:cs typeface="Arial"/>
                        </a:rPr>
                        <a:t>5,091</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dirty="0">
                          <a:latin typeface="Myriad Pro"/>
                          <a:ea typeface="Calibri"/>
                          <a:cs typeface="Arial"/>
                        </a:rPr>
                        <a:t>Sub Total</a:t>
                      </a:r>
                      <a:endParaRPr lang="en-US" sz="1000" b="1" i="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dirty="0">
                          <a:latin typeface="Myriad Pro"/>
                          <a:ea typeface="Calibri"/>
                          <a:cs typeface="Arial"/>
                        </a:rPr>
                        <a:t>Inferred</a:t>
                      </a:r>
                      <a:endParaRPr lang="en-US" sz="1000" b="1" i="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dirty="0">
                          <a:latin typeface="Myriad Pro"/>
                          <a:ea typeface="Calibri"/>
                          <a:cs typeface="Arial"/>
                        </a:rPr>
                        <a:t>37,905</a:t>
                      </a:r>
                      <a:endParaRPr lang="en-US" sz="1000" b="1" i="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dirty="0">
                          <a:latin typeface="Myriad Pro"/>
                          <a:ea typeface="Calibri"/>
                          <a:cs typeface="Arial"/>
                        </a:rPr>
                        <a:t>5.2</a:t>
                      </a:r>
                      <a:endParaRPr lang="en-US" sz="1000" b="1" i="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600"/>
                        </a:spcAft>
                      </a:pPr>
                      <a:r>
                        <a:rPr lang="en-US" sz="1000" b="1" i="1" dirty="0">
                          <a:latin typeface="Myriad Pro"/>
                          <a:ea typeface="Calibri"/>
                          <a:cs typeface="Arial"/>
                        </a:rPr>
                        <a:t>6,278</a:t>
                      </a:r>
                      <a:endParaRPr lang="en-US" sz="1000" b="1" i="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r>
              <a:tr h="107950">
                <a:tc>
                  <a:txBody>
                    <a:bodyPr/>
                    <a:lstStyle/>
                    <a:p>
                      <a:pPr algn="ctr">
                        <a:lnSpc>
                          <a:spcPct val="115000"/>
                        </a:lnSpc>
                        <a:spcAft>
                          <a:spcPts val="600"/>
                        </a:spcAft>
                      </a:pPr>
                      <a:r>
                        <a:rPr lang="en-US" sz="1000">
                          <a:latin typeface="Myriad Pro"/>
                          <a:ea typeface="Calibri"/>
                          <a:cs typeface="Arial"/>
                        </a:rPr>
                        <a:t> </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a:latin typeface="Myriad Pro"/>
                          <a:ea typeface="Calibri"/>
                          <a:cs typeface="Arial"/>
                        </a:rPr>
                        <a:t>TOTAL</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a:latin typeface="Myriad Pro"/>
                          <a:ea typeface="Calibri"/>
                          <a:cs typeface="Arial"/>
                        </a:rPr>
                        <a:t>Inferred</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a:latin typeface="Myriad Pro"/>
                          <a:ea typeface="Calibri"/>
                          <a:cs typeface="Arial"/>
                        </a:rPr>
                        <a:t>570,559</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a:latin typeface="Myriad Pro"/>
                          <a:ea typeface="Calibri"/>
                          <a:cs typeface="Arial"/>
                        </a:rPr>
                        <a:t>2.9</a:t>
                      </a:r>
                      <a:endParaRPr lang="en-US" sz="1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000" b="1" dirty="0">
                          <a:latin typeface="Myriad Pro"/>
                          <a:ea typeface="Calibri"/>
                          <a:cs typeface="Arial"/>
                        </a:rPr>
                        <a:t>53,364</a:t>
                      </a:r>
                      <a:endParaRPr lang="en-U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TextBox 19"/>
          <p:cNvSpPr txBox="1"/>
          <p:nvPr/>
        </p:nvSpPr>
        <p:spPr>
          <a:xfrm>
            <a:off x="179512" y="188640"/>
            <a:ext cx="4284956" cy="584775"/>
          </a:xfrm>
          <a:prstGeom prst="rect">
            <a:avLst/>
          </a:prstGeom>
          <a:noFill/>
        </p:spPr>
        <p:txBody>
          <a:bodyPr wrap="none" rtlCol="0">
            <a:spAutoFit/>
          </a:bodyPr>
          <a:lstStyle/>
          <a:p>
            <a:r>
              <a:rPr lang="en-US" sz="3200" dirty="0" smtClean="0">
                <a:latin typeface="Helvetica" pitchFamily="34" charset="0"/>
                <a:cs typeface="Helvetica" pitchFamily="34" charset="0"/>
              </a:rPr>
              <a:t>Presentation Appendix</a:t>
            </a:r>
            <a:endParaRPr lang="en-US" sz="3200" dirty="0">
              <a:latin typeface="Helvetica" pitchFamily="34" charset="0"/>
              <a:cs typeface="Helvetica" pitchFamily="34" charset="0"/>
            </a:endParaRPr>
          </a:p>
        </p:txBody>
      </p:sp>
      <p:graphicFrame>
        <p:nvGraphicFramePr>
          <p:cNvPr id="9" name="Table 8"/>
          <p:cNvGraphicFramePr>
            <a:graphicFrameLocks noGrp="1"/>
          </p:cNvGraphicFramePr>
          <p:nvPr/>
        </p:nvGraphicFramePr>
        <p:xfrm>
          <a:off x="1043606" y="5323672"/>
          <a:ext cx="7128793" cy="1057656"/>
        </p:xfrm>
        <a:graphic>
          <a:graphicData uri="http://schemas.openxmlformats.org/drawingml/2006/table">
            <a:tbl>
              <a:tblPr/>
              <a:tblGrid>
                <a:gridCol w="1957567"/>
                <a:gridCol w="861158"/>
                <a:gridCol w="861158"/>
                <a:gridCol w="861158"/>
                <a:gridCol w="861158"/>
                <a:gridCol w="865436"/>
                <a:gridCol w="861158"/>
              </a:tblGrid>
              <a:tr h="166890">
                <a:tc gridSpan="7">
                  <a:txBody>
                    <a:bodyPr/>
                    <a:lstStyle/>
                    <a:p>
                      <a:pPr algn="ctr">
                        <a:lnSpc>
                          <a:spcPct val="115000"/>
                        </a:lnSpc>
                        <a:spcAft>
                          <a:spcPts val="600"/>
                        </a:spcAft>
                      </a:pPr>
                      <a:r>
                        <a:rPr lang="en-AU" sz="800" b="1" dirty="0">
                          <a:solidFill>
                            <a:srgbClr val="FFFFFF"/>
                          </a:solidFill>
                          <a:latin typeface="Myriad Pro"/>
                          <a:ea typeface="Century Gothic"/>
                          <a:cs typeface="Arial"/>
                        </a:rPr>
                        <a:t>Specimen Reef Mineral Resource Estimate (March 2012)</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6890">
                <a:tc rowSpan="3">
                  <a:txBody>
                    <a:bodyPr/>
                    <a:lstStyle/>
                    <a:p>
                      <a:pPr algn="ctr">
                        <a:lnSpc>
                          <a:spcPct val="115000"/>
                        </a:lnSpc>
                        <a:spcAft>
                          <a:spcPts val="600"/>
                        </a:spcAft>
                      </a:pPr>
                      <a:r>
                        <a:rPr lang="en-AU" sz="800" b="1">
                          <a:solidFill>
                            <a:srgbClr val="FFFFFF"/>
                          </a:solidFill>
                          <a:latin typeface="Myriad Pro"/>
                          <a:ea typeface="Century Gothic"/>
                          <a:cs typeface="Arial"/>
                        </a:rPr>
                        <a:t>Deposit</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gridSpan="6">
                  <a:txBody>
                    <a:bodyPr/>
                    <a:lstStyle/>
                    <a:p>
                      <a:pPr algn="ctr">
                        <a:lnSpc>
                          <a:spcPct val="115000"/>
                        </a:lnSpc>
                        <a:spcAft>
                          <a:spcPts val="600"/>
                        </a:spcAft>
                      </a:pPr>
                      <a:r>
                        <a:rPr lang="en-AU" sz="800" b="1">
                          <a:solidFill>
                            <a:srgbClr val="FFFFFF"/>
                          </a:solidFill>
                          <a:latin typeface="Myriad Pro"/>
                          <a:ea typeface="Century Gothic"/>
                          <a:cs typeface="Arial"/>
                        </a:rPr>
                        <a:t>Estimated Gold Resource and Category</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6890">
                <a:tc vMerge="1">
                  <a:txBody>
                    <a:bodyPr/>
                    <a:lstStyle/>
                    <a:p>
                      <a:endParaRPr lang="en-US"/>
                    </a:p>
                  </a:txBody>
                  <a:tcPr/>
                </a:tc>
                <a:tc gridSpan="3">
                  <a:txBody>
                    <a:bodyPr/>
                    <a:lstStyle/>
                    <a:p>
                      <a:pPr algn="ctr">
                        <a:lnSpc>
                          <a:spcPct val="115000"/>
                        </a:lnSpc>
                        <a:spcAft>
                          <a:spcPts val="600"/>
                        </a:spcAft>
                      </a:pPr>
                      <a:r>
                        <a:rPr lang="en-AU" sz="800" b="1">
                          <a:solidFill>
                            <a:srgbClr val="FFFFFF"/>
                          </a:solidFill>
                          <a:latin typeface="Myriad Pro"/>
                          <a:ea typeface="Century Gothic"/>
                          <a:cs typeface="Arial"/>
                        </a:rPr>
                        <a:t>Indicated</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c gridSpan="3">
                  <a:txBody>
                    <a:bodyPr/>
                    <a:lstStyle/>
                    <a:p>
                      <a:pPr algn="ctr">
                        <a:lnSpc>
                          <a:spcPct val="115000"/>
                        </a:lnSpc>
                        <a:spcAft>
                          <a:spcPts val="600"/>
                        </a:spcAft>
                      </a:pPr>
                      <a:r>
                        <a:rPr lang="en-AU" sz="800" b="1" dirty="0">
                          <a:solidFill>
                            <a:srgbClr val="FFFFFF"/>
                          </a:solidFill>
                          <a:latin typeface="Myriad Pro"/>
                          <a:ea typeface="Century Gothic"/>
                          <a:cs typeface="Arial"/>
                        </a:rPr>
                        <a:t>Inferred</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tr>
              <a:tr h="166890">
                <a:tc vMerge="1">
                  <a:txBody>
                    <a:bodyPr/>
                    <a:lstStyle/>
                    <a:p>
                      <a:endParaRPr lang="en-US"/>
                    </a:p>
                  </a:txBody>
                  <a:tcPr/>
                </a:tc>
                <a:tc>
                  <a:txBody>
                    <a:bodyPr/>
                    <a:lstStyle/>
                    <a:p>
                      <a:pPr algn="ctr">
                        <a:lnSpc>
                          <a:spcPct val="115000"/>
                        </a:lnSpc>
                        <a:spcAft>
                          <a:spcPts val="600"/>
                        </a:spcAft>
                      </a:pPr>
                      <a:r>
                        <a:rPr lang="en-AU" sz="800" b="1">
                          <a:solidFill>
                            <a:srgbClr val="FFFFFF"/>
                          </a:solidFill>
                          <a:latin typeface="Myriad Pro"/>
                          <a:ea typeface="Century Gothic"/>
                          <a:cs typeface="Arial"/>
                        </a:rPr>
                        <a:t>Tonnes</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AU" sz="800" b="1">
                          <a:solidFill>
                            <a:srgbClr val="FFFFFF"/>
                          </a:solidFill>
                          <a:latin typeface="Myriad Pro"/>
                          <a:ea typeface="Century Gothic"/>
                          <a:cs typeface="Arial"/>
                        </a:rPr>
                        <a:t>Au g/t</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AU" sz="800" b="1">
                          <a:solidFill>
                            <a:srgbClr val="FFFFFF"/>
                          </a:solidFill>
                          <a:latin typeface="Myriad Pro"/>
                          <a:ea typeface="Century Gothic"/>
                          <a:cs typeface="Arial"/>
                        </a:rPr>
                        <a:t>‘000oz</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AU" sz="800" b="1">
                          <a:solidFill>
                            <a:srgbClr val="FFFFFF"/>
                          </a:solidFill>
                          <a:latin typeface="Myriad Pro"/>
                          <a:ea typeface="Century Gothic"/>
                          <a:cs typeface="Arial"/>
                        </a:rPr>
                        <a:t>Tonnes</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AU" sz="800" b="1">
                          <a:solidFill>
                            <a:srgbClr val="FFFFFF"/>
                          </a:solidFill>
                          <a:latin typeface="Myriad Pro"/>
                          <a:ea typeface="Century Gothic"/>
                          <a:cs typeface="Arial"/>
                        </a:rPr>
                        <a:t>Au g/t</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a:lnSpc>
                          <a:spcPct val="115000"/>
                        </a:lnSpc>
                        <a:spcAft>
                          <a:spcPts val="600"/>
                        </a:spcAft>
                      </a:pPr>
                      <a:r>
                        <a:rPr lang="en-AU" sz="800" b="1">
                          <a:solidFill>
                            <a:srgbClr val="FFFFFF"/>
                          </a:solidFill>
                          <a:latin typeface="Myriad Pro"/>
                          <a:ea typeface="Century Gothic"/>
                          <a:cs typeface="Arial"/>
                        </a:rPr>
                        <a:t>Ounces</a:t>
                      </a:r>
                      <a:endParaRPr lang="en-US" sz="110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166890">
                <a:tc>
                  <a:txBody>
                    <a:bodyPr/>
                    <a:lstStyle/>
                    <a:p>
                      <a:pPr algn="ctr">
                        <a:lnSpc>
                          <a:spcPct val="115000"/>
                        </a:lnSpc>
                        <a:spcAft>
                          <a:spcPts val="0"/>
                        </a:spcAft>
                      </a:pPr>
                      <a:r>
                        <a:rPr lang="en-AU" sz="800" b="1" dirty="0">
                          <a:latin typeface="Myriad Pro"/>
                          <a:ea typeface="Century Gothic"/>
                          <a:cs typeface="Arial"/>
                        </a:rPr>
                        <a:t>Specimen Reef</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AU" sz="800" dirty="0">
                        <a:latin typeface="Myriad Pro"/>
                        <a:ea typeface="Century Gothic"/>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AU" sz="800" dirty="0">
                        <a:latin typeface="Myriad Pro"/>
                        <a:ea typeface="Century Gothic"/>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AU" sz="800" dirty="0">
                        <a:latin typeface="Myriad Pro"/>
                        <a:ea typeface="Century Gothic"/>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dirty="0">
                          <a:latin typeface="Myriad Pro"/>
                          <a:ea typeface="Century Gothic"/>
                          <a:cs typeface="Arial"/>
                        </a:rPr>
                        <a:t>114,000</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dirty="0">
                          <a:latin typeface="Myriad Pro"/>
                          <a:ea typeface="Century Gothic"/>
                          <a:cs typeface="Arial"/>
                        </a:rPr>
                        <a:t>2.9</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dirty="0">
                          <a:latin typeface="Myriad Pro"/>
                          <a:ea typeface="Century Gothic"/>
                          <a:cs typeface="Arial"/>
                        </a:rPr>
                        <a:t>10,480</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206">
                <a:tc>
                  <a:txBody>
                    <a:bodyPr/>
                    <a:lstStyle/>
                    <a:p>
                      <a:pPr algn="ctr">
                        <a:lnSpc>
                          <a:spcPct val="115000"/>
                        </a:lnSpc>
                        <a:spcAft>
                          <a:spcPts val="600"/>
                        </a:spcAft>
                      </a:pPr>
                      <a:r>
                        <a:rPr lang="en-AU" sz="800" b="1" dirty="0">
                          <a:latin typeface="Myriad Pro"/>
                          <a:ea typeface="Century Gothic"/>
                          <a:cs typeface="Arial"/>
                        </a:rPr>
                        <a:t>Total</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b="1" dirty="0">
                          <a:latin typeface="Myriad Pro"/>
                          <a:ea typeface="Century Gothic"/>
                          <a:cs typeface="Arial"/>
                        </a:rPr>
                        <a:t>114,000</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b="1" dirty="0">
                          <a:latin typeface="Myriad Pro"/>
                          <a:ea typeface="Century Gothic"/>
                          <a:cs typeface="Arial"/>
                        </a:rPr>
                        <a:t>2.9</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AU" sz="800" b="1" dirty="0">
                          <a:latin typeface="Myriad Pro"/>
                          <a:ea typeface="Century Gothic"/>
                          <a:cs typeface="Arial"/>
                        </a:rPr>
                        <a:t>10,480</a:t>
                      </a:r>
                      <a:endParaRPr lang="en-US" sz="1100" dirty="0">
                        <a:latin typeface="Century Gothic"/>
                        <a:ea typeface="Century Gothic"/>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08720"/>
            <a:ext cx="9144000" cy="5949280"/>
          </a:xfrm>
          <a:prstGeom prst="rect">
            <a:avLst/>
          </a:prstGeom>
          <a:solidFill>
            <a:srgbClr val="71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6" descr="AGS_victoria2"/>
          <p:cNvPicPr>
            <a:picLocks noChangeAspect="1" noChangeArrowheads="1"/>
          </p:cNvPicPr>
          <p:nvPr/>
        </p:nvPicPr>
        <p:blipFill>
          <a:blip r:embed="rId3" cstate="print"/>
          <a:srcRect t="3865" r="2320"/>
          <a:stretch>
            <a:fillRect/>
          </a:stretch>
        </p:blipFill>
        <p:spPr bwMode="auto">
          <a:xfrm>
            <a:off x="755576" y="980728"/>
            <a:ext cx="7632849" cy="5514053"/>
          </a:xfrm>
          <a:prstGeom prst="rect">
            <a:avLst/>
          </a:prstGeom>
          <a:noFill/>
          <a:ln w="12700">
            <a:noFill/>
            <a:miter lim="800000"/>
            <a:headEnd/>
            <a:tailEnd/>
          </a:ln>
        </p:spPr>
      </p:pic>
      <p:sp>
        <p:nvSpPr>
          <p:cNvPr id="16" name="AutoShape 9"/>
          <p:cNvSpPr>
            <a:spLocks noChangeArrowheads="1"/>
          </p:cNvSpPr>
          <p:nvPr/>
        </p:nvSpPr>
        <p:spPr bwMode="auto">
          <a:xfrm>
            <a:off x="3563888" y="4005064"/>
            <a:ext cx="216000" cy="216000"/>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AU" dirty="0"/>
          </a:p>
        </p:txBody>
      </p:sp>
      <p:sp>
        <p:nvSpPr>
          <p:cNvPr id="17" name="TextBox 16"/>
          <p:cNvSpPr txBox="1"/>
          <p:nvPr/>
        </p:nvSpPr>
        <p:spPr>
          <a:xfrm>
            <a:off x="3779912" y="3861048"/>
            <a:ext cx="1601233" cy="461665"/>
          </a:xfrm>
          <a:prstGeom prst="rect">
            <a:avLst/>
          </a:prstGeom>
          <a:noFill/>
        </p:spPr>
        <p:txBody>
          <a:bodyPr wrap="square" rtlCol="0">
            <a:spAutoFit/>
          </a:bodyPr>
          <a:lstStyle/>
          <a:p>
            <a:r>
              <a:rPr lang="en-AU" sz="24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rPr>
              <a:t>MALDON</a:t>
            </a:r>
            <a:endParaRPr lang="en-AU" sz="2400" b="1" dirty="0">
              <a:ln w="12700">
                <a:solidFill>
                  <a:schemeClr val="tx1"/>
                </a:solidFill>
                <a:prstDash val="solid"/>
              </a:ln>
              <a:solidFill>
                <a:srgbClr val="FF0000"/>
              </a:solidFill>
              <a:effectLst>
                <a:outerShdw blurRad="41275" dist="20320" dir="1800000" algn="tl" rotWithShape="0">
                  <a:srgbClr val="000000">
                    <a:alpha val="40000"/>
                  </a:srgbClr>
                </a:outerShdw>
              </a:effectLst>
            </a:endParaRPr>
          </a:p>
        </p:txBody>
      </p:sp>
      <p:sp>
        <p:nvSpPr>
          <p:cNvPr id="19" name="Text Box 7"/>
          <p:cNvSpPr txBox="1">
            <a:spLocks noChangeArrowheads="1"/>
          </p:cNvSpPr>
          <p:nvPr/>
        </p:nvSpPr>
        <p:spPr bwMode="auto">
          <a:xfrm>
            <a:off x="5964410" y="1124744"/>
            <a:ext cx="3000078" cy="955007"/>
          </a:xfrm>
          <a:prstGeom prst="rect">
            <a:avLst/>
          </a:prstGeom>
          <a:noFill/>
          <a:ln w="9525">
            <a:noFill/>
            <a:miter lim="800000"/>
            <a:headEnd/>
            <a:tailEnd/>
          </a:ln>
        </p:spPr>
        <p:txBody>
          <a:bodyPr wrap="square">
            <a:spAutoFit/>
          </a:bodyPr>
          <a:lstStyle/>
          <a:p>
            <a:r>
              <a:rPr lang="en-US" sz="1800" b="1" u="sng" dirty="0" smtClean="0">
                <a:solidFill>
                  <a:schemeClr val="bg1"/>
                </a:solidFill>
              </a:rPr>
              <a:t>Victorian Primary Gold</a:t>
            </a:r>
          </a:p>
          <a:p>
            <a:r>
              <a:rPr lang="en-US" sz="1800" b="1" dirty="0" smtClean="0">
                <a:solidFill>
                  <a:schemeClr val="bg1"/>
                </a:solidFill>
              </a:rPr>
              <a:t>Total  </a:t>
            </a:r>
            <a:r>
              <a:rPr lang="en-US" sz="1800" b="1" dirty="0">
                <a:solidFill>
                  <a:schemeClr val="bg1"/>
                </a:solidFill>
              </a:rPr>
              <a:t>production:	</a:t>
            </a:r>
            <a:r>
              <a:rPr lang="en-US" sz="1800" b="1" dirty="0" smtClean="0">
                <a:solidFill>
                  <a:schemeClr val="bg1"/>
                </a:solidFill>
              </a:rPr>
              <a:t>   80M </a:t>
            </a:r>
            <a:r>
              <a:rPr lang="en-US" sz="1800" b="1" dirty="0">
                <a:solidFill>
                  <a:schemeClr val="bg1"/>
                </a:solidFill>
              </a:rPr>
              <a:t>oz</a:t>
            </a:r>
          </a:p>
          <a:p>
            <a:r>
              <a:rPr lang="en-US" sz="1800" b="1" dirty="0">
                <a:solidFill>
                  <a:schemeClr val="bg1"/>
                </a:solidFill>
              </a:rPr>
              <a:t>Primary </a:t>
            </a:r>
            <a:r>
              <a:rPr lang="en-US" sz="1800" b="1" dirty="0" smtClean="0">
                <a:solidFill>
                  <a:schemeClr val="bg1"/>
                </a:solidFill>
              </a:rPr>
              <a:t>production:  35M </a:t>
            </a:r>
            <a:r>
              <a:rPr lang="en-US" sz="1800" b="1" dirty="0">
                <a:solidFill>
                  <a:schemeClr val="bg1"/>
                </a:solidFill>
              </a:rPr>
              <a:t>oz</a:t>
            </a:r>
          </a:p>
        </p:txBody>
      </p:sp>
      <p:sp>
        <p:nvSpPr>
          <p:cNvPr id="20" name="Text Box 16"/>
          <p:cNvSpPr txBox="1">
            <a:spLocks noChangeArrowheads="1"/>
          </p:cNvSpPr>
          <p:nvPr/>
        </p:nvSpPr>
        <p:spPr bwMode="auto">
          <a:xfrm>
            <a:off x="3059832" y="1556792"/>
            <a:ext cx="1455762" cy="523220"/>
          </a:xfrm>
          <a:prstGeom prst="rect">
            <a:avLst/>
          </a:prstGeom>
          <a:noFill/>
          <a:ln w="9525">
            <a:noFill/>
            <a:miter lim="800000"/>
            <a:headEnd/>
            <a:tailEnd/>
          </a:ln>
        </p:spPr>
        <p:txBody>
          <a:bodyPr wrap="square">
            <a:spAutoFit/>
          </a:bodyPr>
          <a:lstStyle/>
          <a:p>
            <a:pPr algn="ctr"/>
            <a:r>
              <a:rPr lang="en-US" sz="1400" b="1" dirty="0" err="1">
                <a:solidFill>
                  <a:schemeClr val="bg1"/>
                </a:solidFill>
              </a:rPr>
              <a:t>Bendigo</a:t>
            </a:r>
            <a:r>
              <a:rPr lang="en-US" sz="1400" b="1" dirty="0">
                <a:solidFill>
                  <a:schemeClr val="bg1"/>
                </a:solidFill>
              </a:rPr>
              <a:t> Zone </a:t>
            </a:r>
          </a:p>
          <a:p>
            <a:pPr algn="ctr"/>
            <a:r>
              <a:rPr lang="en-US" sz="1400" b="1" dirty="0">
                <a:solidFill>
                  <a:schemeClr val="bg1"/>
                </a:solidFill>
              </a:rPr>
              <a:t>25M oz primary</a:t>
            </a:r>
          </a:p>
        </p:txBody>
      </p:sp>
      <p:sp>
        <p:nvSpPr>
          <p:cNvPr id="21" name="AutoShape 17"/>
          <p:cNvSpPr>
            <a:spLocks/>
          </p:cNvSpPr>
          <p:nvPr/>
        </p:nvSpPr>
        <p:spPr bwMode="auto">
          <a:xfrm rot="16200000">
            <a:off x="3651116" y="1685589"/>
            <a:ext cx="177332" cy="1071868"/>
          </a:xfrm>
          <a:prstGeom prst="rightBrace">
            <a:avLst>
              <a:gd name="adj1" fmla="val 51543"/>
              <a:gd name="adj2" fmla="val 50000"/>
            </a:avLst>
          </a:prstGeom>
          <a:noFill/>
          <a:ln w="9525">
            <a:solidFill>
              <a:schemeClr val="bg1"/>
            </a:solidFill>
            <a:round/>
            <a:headEnd/>
            <a:tailEnd/>
          </a:ln>
        </p:spPr>
        <p:txBody>
          <a:bodyPr wrap="none" anchor="ctr"/>
          <a:lstStyle/>
          <a:p>
            <a:endParaRPr lang="en-AU" dirty="0">
              <a:solidFill>
                <a:schemeClr val="bg1"/>
              </a:solidFill>
            </a:endParaRPr>
          </a:p>
        </p:txBody>
      </p:sp>
      <p:sp>
        <p:nvSpPr>
          <p:cNvPr id="22" name="Line 18"/>
          <p:cNvSpPr>
            <a:spLocks noChangeShapeType="1"/>
          </p:cNvSpPr>
          <p:nvPr/>
        </p:nvSpPr>
        <p:spPr bwMode="auto">
          <a:xfrm>
            <a:off x="4283968" y="2348880"/>
            <a:ext cx="0" cy="806203"/>
          </a:xfrm>
          <a:prstGeom prst="line">
            <a:avLst/>
          </a:prstGeom>
          <a:noFill/>
          <a:ln w="9525">
            <a:solidFill>
              <a:schemeClr val="bg1"/>
            </a:solidFill>
            <a:prstDash val="dash"/>
            <a:round/>
            <a:headEnd/>
            <a:tailEnd/>
          </a:ln>
        </p:spPr>
        <p:txBody>
          <a:bodyPr/>
          <a:lstStyle/>
          <a:p>
            <a:endParaRPr lang="en-AU">
              <a:solidFill>
                <a:schemeClr val="bg1"/>
              </a:solidFill>
            </a:endParaRPr>
          </a:p>
        </p:txBody>
      </p:sp>
      <p:sp>
        <p:nvSpPr>
          <p:cNvPr id="23" name="TextBox 22"/>
          <p:cNvSpPr txBox="1"/>
          <p:nvPr/>
        </p:nvSpPr>
        <p:spPr>
          <a:xfrm>
            <a:off x="5978822" y="2060848"/>
            <a:ext cx="3129682" cy="764005"/>
          </a:xfrm>
          <a:prstGeom prst="rect">
            <a:avLst/>
          </a:prstGeom>
          <a:noFill/>
          <a:ln>
            <a:noFill/>
          </a:ln>
        </p:spPr>
        <p:txBody>
          <a:bodyPr wrap="square" rtlCol="0">
            <a:spAutoFit/>
          </a:bodyPr>
          <a:lstStyle/>
          <a:p>
            <a:r>
              <a:rPr lang="en-AU" sz="1400" b="1" u="sng" dirty="0" smtClean="0">
                <a:solidFill>
                  <a:schemeClr val="bg1"/>
                </a:solidFill>
              </a:rPr>
              <a:t>Maldon</a:t>
            </a:r>
          </a:p>
          <a:p>
            <a:r>
              <a:rPr lang="en-AU" sz="1400" b="1" dirty="0" smtClean="0">
                <a:solidFill>
                  <a:schemeClr val="bg1"/>
                </a:solidFill>
              </a:rPr>
              <a:t>1.75M oz primary Au, av. 28 g/t Au</a:t>
            </a:r>
          </a:p>
          <a:p>
            <a:r>
              <a:rPr lang="en-AU" sz="1400" b="1" dirty="0" smtClean="0">
                <a:solidFill>
                  <a:schemeClr val="bg1"/>
                </a:solidFill>
              </a:rPr>
              <a:t>0.3M oz alluvial Au</a:t>
            </a:r>
            <a:endParaRPr lang="en-AU" sz="1400" b="1" dirty="0">
              <a:solidFill>
                <a:schemeClr val="bg1"/>
              </a:solidFill>
            </a:endParaRPr>
          </a:p>
        </p:txBody>
      </p:sp>
      <p:pic>
        <p:nvPicPr>
          <p:cNvPr id="27" name="Picture 26"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28" name="Picture 27"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29"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5</a:t>
            </a:fld>
            <a:endParaRPr lang="en-AU" b="1" dirty="0">
              <a:solidFill>
                <a:schemeClr val="tx1">
                  <a:lumMod val="75000"/>
                  <a:lumOff val="25000"/>
                </a:schemeClr>
              </a:solidFill>
              <a:latin typeface="OCR A Extended" pitchFamily="50" charset="0"/>
              <a:cs typeface="Helvetica" pitchFamily="34" charset="0"/>
            </a:endParaRPr>
          </a:p>
        </p:txBody>
      </p:sp>
      <p:sp>
        <p:nvSpPr>
          <p:cNvPr id="30" name="TextBox 29"/>
          <p:cNvSpPr txBox="1"/>
          <p:nvPr/>
        </p:nvSpPr>
        <p:spPr>
          <a:xfrm>
            <a:off x="179512" y="188640"/>
            <a:ext cx="3441968" cy="584775"/>
          </a:xfrm>
          <a:prstGeom prst="rect">
            <a:avLst/>
          </a:prstGeom>
          <a:noFill/>
        </p:spPr>
        <p:txBody>
          <a:bodyPr wrap="none" rtlCol="0">
            <a:spAutoFit/>
          </a:bodyPr>
          <a:lstStyle/>
          <a:p>
            <a:r>
              <a:rPr lang="en-US" sz="3200" dirty="0" smtClean="0">
                <a:latin typeface="Helvetica" pitchFamily="34" charset="0"/>
                <a:cs typeface="Helvetica" pitchFamily="34" charset="0"/>
              </a:rPr>
              <a:t>Regional Geology</a:t>
            </a:r>
            <a:endParaRPr lang="en-US" sz="3200" dirty="0">
              <a:latin typeface="Helvetica" pitchFamily="34" charset="0"/>
              <a:cs typeface="Helvetica" pitchFamily="34" charset="0"/>
            </a:endParaRPr>
          </a:p>
        </p:txBody>
      </p:sp>
    </p:spTree>
    <p:extLst>
      <p:ext uri="{BB962C8B-B14F-4D97-AF65-F5344CB8AC3E}">
        <p14:creationId xmlns:p14="http://schemas.microsoft.com/office/powerpoint/2010/main" val="1189401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80" t="3348" r="4328" b="4039"/>
          <a:stretch/>
        </p:blipFill>
        <p:spPr>
          <a:xfrm>
            <a:off x="13805" y="980726"/>
            <a:ext cx="4558195" cy="5328593"/>
          </a:xfrm>
          <a:prstGeom prst="rect">
            <a:avLst/>
          </a:prstGeom>
        </p:spPr>
      </p:pic>
      <p:pic>
        <p:nvPicPr>
          <p:cNvPr id="27" name="Picture 26"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pic>
        <p:nvPicPr>
          <p:cNvPr id="28" name="Picture 27" descr="ORL bottom panel.jpg"/>
          <p:cNvPicPr>
            <a:picLocks noChangeAspect="1"/>
          </p:cNvPicPr>
          <p:nvPr/>
        </p:nvPicPr>
        <p:blipFill>
          <a:blip r:embed="rId5" cstate="print"/>
          <a:srcRect l="14451"/>
          <a:stretch>
            <a:fillRect/>
          </a:stretch>
        </p:blipFill>
        <p:spPr>
          <a:xfrm>
            <a:off x="0" y="6309320"/>
            <a:ext cx="9144000" cy="539307"/>
          </a:xfrm>
          <a:prstGeom prst="rect">
            <a:avLst/>
          </a:prstGeom>
        </p:spPr>
      </p:pic>
      <p:sp>
        <p:nvSpPr>
          <p:cNvPr id="29"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6</a:t>
            </a:fld>
            <a:endParaRPr lang="en-AU" b="1" dirty="0">
              <a:solidFill>
                <a:schemeClr val="tx1">
                  <a:lumMod val="75000"/>
                  <a:lumOff val="25000"/>
                </a:schemeClr>
              </a:solidFill>
              <a:latin typeface="OCR A Extended" pitchFamily="50" charset="0"/>
              <a:cs typeface="Helvetica" pitchFamily="34" charset="0"/>
            </a:endParaRPr>
          </a:p>
        </p:txBody>
      </p:sp>
      <p:sp>
        <p:nvSpPr>
          <p:cNvPr id="24" name="TextBox 23"/>
          <p:cNvSpPr txBox="1"/>
          <p:nvPr/>
        </p:nvSpPr>
        <p:spPr>
          <a:xfrm>
            <a:off x="179512" y="188640"/>
            <a:ext cx="5559535" cy="584775"/>
          </a:xfrm>
          <a:prstGeom prst="rect">
            <a:avLst/>
          </a:prstGeom>
          <a:noFill/>
        </p:spPr>
        <p:txBody>
          <a:bodyPr wrap="none" rtlCol="0">
            <a:spAutoFit/>
          </a:bodyPr>
          <a:lstStyle/>
          <a:p>
            <a:r>
              <a:rPr lang="en-US" sz="3200" dirty="0" smtClean="0">
                <a:latin typeface="Helvetica" pitchFamily="34" charset="0"/>
                <a:cs typeface="Helvetica" pitchFamily="34" charset="0"/>
              </a:rPr>
              <a:t>Octagonal </a:t>
            </a:r>
            <a:r>
              <a:rPr lang="en-US" sz="3200" dirty="0">
                <a:latin typeface="Helvetica" pitchFamily="34" charset="0"/>
                <a:cs typeface="Helvetica" pitchFamily="34" charset="0"/>
              </a:rPr>
              <a:t>R</a:t>
            </a:r>
            <a:r>
              <a:rPr lang="en-US" sz="3200" dirty="0" smtClean="0">
                <a:latin typeface="Helvetica" pitchFamily="34" charset="0"/>
                <a:cs typeface="Helvetica" pitchFamily="34" charset="0"/>
              </a:rPr>
              <a:t>esources Limited</a:t>
            </a:r>
            <a:endParaRPr lang="en-US" sz="3200" dirty="0">
              <a:latin typeface="Helvetica" pitchFamily="34" charset="0"/>
              <a:cs typeface="Helvetica" pitchFamily="34" charset="0"/>
            </a:endParaRPr>
          </a:p>
        </p:txBody>
      </p:sp>
      <p:sp>
        <p:nvSpPr>
          <p:cNvPr id="25" name="Rectangle 24"/>
          <p:cNvSpPr/>
          <p:nvPr/>
        </p:nvSpPr>
        <p:spPr>
          <a:xfrm>
            <a:off x="4790492" y="1121518"/>
            <a:ext cx="4173996" cy="5129609"/>
          </a:xfrm>
          <a:prstGeom prst="rect">
            <a:avLst/>
          </a:prstGeom>
        </p:spPr>
        <p:txBody>
          <a:bodyPr wrap="square">
            <a:spAutoFit/>
          </a:bodyPr>
          <a:lstStyle/>
          <a:p>
            <a:pPr>
              <a:spcAft>
                <a:spcPts val="600"/>
              </a:spcAft>
            </a:pPr>
            <a:r>
              <a:rPr lang="en-AU" dirty="0">
                <a:latin typeface="Helvetica" pitchFamily="34" charset="0"/>
                <a:cs typeface="Helvetica" pitchFamily="34" charset="0"/>
              </a:rPr>
              <a:t> </a:t>
            </a:r>
            <a:r>
              <a:rPr lang="en-AU" dirty="0" smtClean="0">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Maldon</a:t>
            </a:r>
          </a:p>
          <a:p>
            <a:pPr>
              <a:spcAft>
                <a:spcPts val="400"/>
              </a:spcAft>
              <a:buBlip>
                <a:blip r:embed="rId6"/>
              </a:buBlip>
            </a:pPr>
            <a:r>
              <a:rPr lang="en-AU" sz="1600" dirty="0" smtClean="0">
                <a:solidFill>
                  <a:schemeClr val="tx1">
                    <a:lumMod val="75000"/>
                    <a:lumOff val="25000"/>
                  </a:schemeClr>
                </a:solidFill>
                <a:latin typeface="Helvetica" pitchFamily="34" charset="0"/>
                <a:cs typeface="Helvetica" pitchFamily="34" charset="0"/>
              </a:rPr>
              <a:t>    </a:t>
            </a:r>
            <a:r>
              <a:rPr lang="en-AU" sz="1600" dirty="0" smtClean="0">
                <a:latin typeface="Helvetica" pitchFamily="34" charset="0"/>
                <a:cs typeface="Helvetica" pitchFamily="34" charset="0"/>
              </a:rPr>
              <a:t>150,000 </a:t>
            </a:r>
            <a:r>
              <a:rPr lang="en-AU" sz="1600" dirty="0" err="1" smtClean="0">
                <a:latin typeface="Helvetica" pitchFamily="34" charset="0"/>
                <a:cs typeface="Helvetica" pitchFamily="34" charset="0"/>
              </a:rPr>
              <a:t>tpa</a:t>
            </a:r>
            <a:r>
              <a:rPr lang="en-AU" sz="1600" dirty="0" smtClean="0">
                <a:latin typeface="Helvetica" pitchFamily="34" charset="0"/>
                <a:cs typeface="Helvetica" pitchFamily="34" charset="0"/>
              </a:rPr>
              <a:t> CIL gold mill</a:t>
            </a:r>
          </a:p>
          <a:p>
            <a:pPr>
              <a:spcAft>
                <a:spcPts val="400"/>
              </a:spcAft>
              <a:buBlip>
                <a:blip r:embed="rId6"/>
              </a:buBlip>
            </a:pPr>
            <a:r>
              <a:rPr lang="en-AU" sz="1600" dirty="0" smtClean="0">
                <a:latin typeface="Helvetica" pitchFamily="34" charset="0"/>
                <a:cs typeface="Helvetica" pitchFamily="34" charset="0"/>
              </a:rPr>
              <a:t>    1.9 km long Union Hill Decline</a:t>
            </a:r>
          </a:p>
          <a:p>
            <a:pPr>
              <a:spcAft>
                <a:spcPts val="600"/>
              </a:spcAft>
              <a:buBlip>
                <a:blip r:embed="rId6"/>
              </a:buBlip>
            </a:pPr>
            <a:r>
              <a:rPr lang="en-AU" sz="1600" dirty="0" smtClean="0">
                <a:latin typeface="Helvetica" pitchFamily="34" charset="0"/>
                <a:cs typeface="Helvetica" pitchFamily="34" charset="0"/>
              </a:rPr>
              <a:t>    Alliance South Deposit – 182,000oz</a:t>
            </a:r>
          </a:p>
          <a:p>
            <a:pPr>
              <a:spcAft>
                <a:spcPts val="600"/>
              </a:spcAft>
            </a:pPr>
            <a:r>
              <a:rPr lang="en-AU" sz="1600" dirty="0" smtClean="0">
                <a:latin typeface="Helvetica" pitchFamily="34" charset="0"/>
                <a:cs typeface="Helvetica" pitchFamily="34" charset="0"/>
              </a:rPr>
              <a:t>       </a:t>
            </a:r>
            <a:r>
              <a:rPr lang="en-AU"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Wehla</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a:spcAft>
                <a:spcPts val="400"/>
              </a:spcAft>
              <a:buBlip>
                <a:blip r:embed="rId6"/>
              </a:buBlip>
            </a:pPr>
            <a:r>
              <a:rPr lang="en-AU" sz="1600" dirty="0" smtClean="0">
                <a:latin typeface="Helvetica" pitchFamily="34" charset="0"/>
                <a:cs typeface="Helvetica" pitchFamily="34" charset="0"/>
              </a:rPr>
              <a:t>    Black Reef trial open pit mined</a:t>
            </a:r>
          </a:p>
          <a:p>
            <a:pPr>
              <a:spcAft>
                <a:spcPts val="600"/>
              </a:spcAft>
              <a:buBlip>
                <a:blip r:embed="rId6"/>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2 km long line of reef</a:t>
            </a:r>
          </a:p>
          <a:p>
            <a:pPr>
              <a:spcAft>
                <a:spcPts val="6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Amherst</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a:spcAft>
                <a:spcPts val="600"/>
              </a:spcAft>
              <a:buBlip>
                <a:blip r:embed="rId6"/>
              </a:buBlip>
            </a:pPr>
            <a:r>
              <a:rPr lang="en-AU" sz="1600" dirty="0" smtClean="0">
                <a:latin typeface="Helvetica" pitchFamily="34" charset="0"/>
                <a:cs typeface="Helvetica" pitchFamily="34" charset="0"/>
              </a:rPr>
              <a:t>    Pearl Croydon Deposit – 53,000oz</a:t>
            </a:r>
          </a:p>
          <a:p>
            <a:pPr>
              <a:spcAft>
                <a:spcPts val="600"/>
              </a:spcAft>
              <a:buBlip>
                <a:blip r:embed="rId6"/>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1.6 km long reef system</a:t>
            </a:r>
          </a:p>
          <a:p>
            <a:pPr>
              <a:spcAft>
                <a:spcPts val="6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Dunolly</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a:spcAft>
                <a:spcPts val="400"/>
              </a:spcAft>
              <a:buBlip>
                <a:blip r:embed="rId6"/>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Specimen Reef Deposit – 10,500oz</a:t>
            </a:r>
          </a:p>
          <a:p>
            <a:pPr>
              <a:spcAft>
                <a:spcPts val="600"/>
              </a:spcAft>
              <a:buBlip>
                <a:blip r:embed="rId6"/>
              </a:buBlip>
            </a:pPr>
            <a:r>
              <a:rPr lang="en-AU" sz="1600" dirty="0">
                <a:latin typeface="Helvetica" pitchFamily="34" charset="0"/>
                <a:cs typeface="Helvetica" pitchFamily="34" charset="0"/>
              </a:rPr>
              <a:t> </a:t>
            </a:r>
            <a:r>
              <a:rPr lang="en-AU" sz="1600" dirty="0" smtClean="0">
                <a:latin typeface="Helvetica" pitchFamily="34" charset="0"/>
                <a:cs typeface="Helvetica" pitchFamily="34" charset="0"/>
              </a:rPr>
              <a:t>   1 km long line of reef</a:t>
            </a:r>
          </a:p>
          <a:p>
            <a:pPr>
              <a:spcAft>
                <a:spcPts val="600"/>
              </a:spcAft>
            </a:pPr>
            <a:r>
              <a:rPr lang="en-AU" sz="1600" dirty="0" smtClean="0">
                <a:latin typeface="Helvetica" pitchFamily="34" charset="0"/>
                <a:cs typeface="Helvetica" pitchFamily="34" charset="0"/>
              </a:rPr>
              <a:t>       </a:t>
            </a: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Campbelltown</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a:p>
            <a:pPr>
              <a:spcAft>
                <a:spcPts val="600"/>
              </a:spcAft>
            </a:pPr>
            <a:r>
              <a:rPr lang="en-A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      Maryborough</a:t>
            </a:r>
            <a:endParaRPr lang="en-A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0" descr="gold DDH089"/>
          <p:cNvPicPr>
            <a:picLocks noChangeAspect="1" noChangeArrowheads="1"/>
          </p:cNvPicPr>
          <p:nvPr/>
        </p:nvPicPr>
        <p:blipFill rotWithShape="1">
          <a:blip r:embed="rId3">
            <a:extLst>
              <a:ext uri="{28A0092B-C50C-407E-A947-70E740481C1C}">
                <a14:useLocalDpi xmlns:a14="http://schemas.microsoft.com/office/drawing/2010/main" val="0"/>
              </a:ext>
            </a:extLst>
          </a:blip>
          <a:srcRect l="31418" t="22940" b="19073"/>
          <a:stretch/>
        </p:blipFill>
        <p:spPr bwMode="auto">
          <a:xfrm>
            <a:off x="3702050" y="3641178"/>
            <a:ext cx="399593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old in A1 Ore.JPG"/>
          <p:cNvPicPr>
            <a:picLocks noChangeAspect="1"/>
          </p:cNvPicPr>
          <p:nvPr/>
        </p:nvPicPr>
        <p:blipFill rotWithShape="1">
          <a:blip r:embed="rId4" cstate="print"/>
          <a:srcRect l="14235" t="869" r="17587" b="8266"/>
          <a:stretch/>
        </p:blipFill>
        <p:spPr>
          <a:xfrm>
            <a:off x="6300193" y="3637332"/>
            <a:ext cx="2843808" cy="252797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9659"/>
          <a:stretch/>
        </p:blipFill>
        <p:spPr>
          <a:xfrm>
            <a:off x="1809750" y="3641179"/>
            <a:ext cx="1892300" cy="252412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41179"/>
            <a:ext cx="1809750" cy="2524125"/>
          </a:xfrm>
          <a:prstGeom prst="rect">
            <a:avLst/>
          </a:prstGeom>
        </p:spPr>
      </p:pic>
      <p:sp>
        <p:nvSpPr>
          <p:cNvPr id="14" name="Rectangle 13"/>
          <p:cNvSpPr/>
          <p:nvPr/>
        </p:nvSpPr>
        <p:spPr>
          <a:xfrm>
            <a:off x="179512" y="1196752"/>
            <a:ext cx="8964488" cy="1933863"/>
          </a:xfrm>
          <a:prstGeom prst="rect">
            <a:avLst/>
          </a:prstGeom>
        </p:spPr>
        <p:txBody>
          <a:bodyPr wrap="square">
            <a:spAutoFit/>
          </a:bodyPr>
          <a:lstStyle/>
          <a:p>
            <a:pPr>
              <a:spcAft>
                <a:spcPts val="1800"/>
              </a:spcAft>
            </a:pPr>
            <a:r>
              <a:rPr lang="en-AU" dirty="0" smtClean="0">
                <a:latin typeface="Helvetica" pitchFamily="34" charset="0"/>
                <a:cs typeface="Helvetica" pitchFamily="34" charset="0"/>
              </a:rPr>
              <a:t> </a:t>
            </a: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What is nuggetty gold ?</a:t>
            </a:r>
            <a:endParaRPr lang="en-AU" sz="2800" dirty="0" smtClean="0">
              <a:solidFill>
                <a:schemeClr val="tx1">
                  <a:lumMod val="75000"/>
                  <a:lumOff val="25000"/>
                </a:schemeClr>
              </a:solidFill>
              <a:latin typeface="Helvetica" pitchFamily="34" charset="0"/>
              <a:cs typeface="Helvetica" pitchFamily="34" charset="0"/>
            </a:endParaRPr>
          </a:p>
          <a:p>
            <a:pPr>
              <a:spcAft>
                <a:spcPts val="1000"/>
              </a:spcAft>
              <a:buBlip>
                <a:blip r:embed="rId7"/>
              </a:buBlip>
            </a:pPr>
            <a:r>
              <a:rPr lang="en-AU" sz="2000" dirty="0" smtClean="0">
                <a:latin typeface="Helvetica" pitchFamily="34" charset="0"/>
                <a:cs typeface="Helvetica" pitchFamily="34" charset="0"/>
              </a:rPr>
              <a:t>    “Having </a:t>
            </a:r>
            <a:r>
              <a:rPr lang="en-AU" sz="2000" dirty="0">
                <a:latin typeface="Helvetica" pitchFamily="34" charset="0"/>
                <a:cs typeface="Helvetica" pitchFamily="34" charset="0"/>
              </a:rPr>
              <a:t>the form of </a:t>
            </a:r>
            <a:r>
              <a:rPr lang="en-AU" sz="2000" dirty="0" smtClean="0">
                <a:latin typeface="Helvetica" pitchFamily="34" charset="0"/>
                <a:cs typeface="Helvetica" pitchFamily="34" charset="0"/>
              </a:rPr>
              <a:t>nugget</a:t>
            </a:r>
            <a:r>
              <a:rPr lang="en-AU" sz="2000" dirty="0">
                <a:latin typeface="Helvetica" pitchFamily="34" charset="0"/>
                <a:cs typeface="Helvetica" pitchFamily="34" charset="0"/>
              </a:rPr>
              <a:t>; occurring in nuggets or </a:t>
            </a:r>
            <a:r>
              <a:rPr lang="en-AU" sz="2000" dirty="0" smtClean="0">
                <a:latin typeface="Helvetica" pitchFamily="34" charset="0"/>
                <a:cs typeface="Helvetica" pitchFamily="34" charset="0"/>
              </a:rPr>
              <a:t>lumps”</a:t>
            </a:r>
            <a:endParaRPr lang="en-AU" sz="2000" dirty="0">
              <a:latin typeface="Helvetica" pitchFamily="34" charset="0"/>
              <a:cs typeface="Helvetica" pitchFamily="34" charset="0"/>
            </a:endParaRPr>
          </a:p>
          <a:p>
            <a:pPr>
              <a:spcAft>
                <a:spcPts val="1000"/>
              </a:spcAft>
              <a:buBlip>
                <a:blip r:embed="rId7"/>
              </a:buBlip>
            </a:pPr>
            <a:r>
              <a:rPr lang="en-AU" sz="2000" dirty="0" smtClean="0">
                <a:latin typeface="Helvetica" pitchFamily="34" charset="0"/>
                <a:cs typeface="Helvetica" pitchFamily="34" charset="0"/>
              </a:rPr>
              <a:t>    Gold that is randomly distributed, inhomogeneous, and difficult to predict</a:t>
            </a:r>
          </a:p>
          <a:p>
            <a:pPr>
              <a:spcAft>
                <a:spcPts val="1000"/>
              </a:spcAft>
              <a:buBlip>
                <a:blip r:embed="rId7"/>
              </a:buBlip>
            </a:pPr>
            <a:r>
              <a:rPr lang="en-AU" sz="2000" dirty="0">
                <a:latin typeface="Helvetica" pitchFamily="34" charset="0"/>
                <a:cs typeface="Helvetica" pitchFamily="34" charset="0"/>
              </a:rPr>
              <a:t> </a:t>
            </a:r>
            <a:r>
              <a:rPr lang="en-AU" sz="2000" dirty="0" smtClean="0">
                <a:latin typeface="Helvetica" pitchFamily="34" charset="0"/>
                <a:cs typeface="Helvetica" pitchFamily="34" charset="0"/>
              </a:rPr>
              <a:t>   Does not always occur as coarse gold (</a:t>
            </a:r>
            <a:r>
              <a:rPr lang="en-AU" sz="2000" dirty="0" err="1" smtClean="0">
                <a:latin typeface="Helvetica" pitchFamily="34" charset="0"/>
                <a:cs typeface="Helvetica" pitchFamily="34" charset="0"/>
              </a:rPr>
              <a:t>eg</a:t>
            </a:r>
            <a:r>
              <a:rPr lang="en-AU" sz="2000" dirty="0" smtClean="0">
                <a:latin typeface="Helvetica" pitchFamily="34" charset="0"/>
                <a:cs typeface="Helvetica" pitchFamily="34" charset="0"/>
              </a:rPr>
              <a:t>: Eaglehawk Reef at Maldon) </a:t>
            </a:r>
          </a:p>
        </p:txBody>
      </p:sp>
      <p:pic>
        <p:nvPicPr>
          <p:cNvPr id="12" name="Picture 11" descr="powerpoint template v3.jpg"/>
          <p:cNvPicPr>
            <a:picLocks noChangeAspect="1"/>
          </p:cNvPicPr>
          <p:nvPr/>
        </p:nvPicPr>
        <p:blipFill>
          <a:blip r:embed="rId8"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9"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7</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2803973" cy="584775"/>
          </a:xfrm>
          <a:prstGeom prst="rect">
            <a:avLst/>
          </a:prstGeom>
          <a:noFill/>
        </p:spPr>
        <p:txBody>
          <a:bodyPr wrap="none" rtlCol="0">
            <a:spAutoFit/>
          </a:bodyPr>
          <a:lstStyle/>
          <a:p>
            <a:r>
              <a:rPr lang="en-US" sz="3200" dirty="0" err="1" smtClean="0">
                <a:latin typeface="Helvetica" pitchFamily="34" charset="0"/>
                <a:cs typeface="Helvetica" pitchFamily="34" charset="0"/>
              </a:rPr>
              <a:t>Nuggetty</a:t>
            </a:r>
            <a:r>
              <a:rPr lang="en-US" sz="3200" dirty="0" smtClean="0">
                <a:latin typeface="Helvetica" pitchFamily="34" charset="0"/>
                <a:cs typeface="Helvetica" pitchFamily="34" charset="0"/>
              </a:rPr>
              <a:t> Gold</a:t>
            </a:r>
            <a:endParaRPr lang="en-US" sz="3200" dirty="0">
              <a:latin typeface="Helvetica" pitchFamily="34" charset="0"/>
              <a:cs typeface="Helvetica" pitchFamily="34" charset="0"/>
            </a:endParaRPr>
          </a:p>
        </p:txBody>
      </p:sp>
      <p:cxnSp>
        <p:nvCxnSpPr>
          <p:cNvPr id="34" name="Straight Connector 33"/>
          <p:cNvCxnSpPr/>
          <p:nvPr/>
        </p:nvCxnSpPr>
        <p:spPr>
          <a:xfrm>
            <a:off x="0" y="3641179"/>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165304"/>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151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4060281.JPG"/>
          <p:cNvPicPr>
            <a:picLocks noChangeAspect="1"/>
          </p:cNvPicPr>
          <p:nvPr/>
        </p:nvPicPr>
        <p:blipFill>
          <a:blip r:embed="rId3" cstate="print"/>
          <a:srcRect l="19293" r="6093" b="10641"/>
          <a:stretch>
            <a:fillRect/>
          </a:stretch>
        </p:blipFill>
        <p:spPr>
          <a:xfrm>
            <a:off x="7380312" y="4581128"/>
            <a:ext cx="1763688" cy="1584176"/>
          </a:xfrm>
          <a:prstGeom prst="rect">
            <a:avLst/>
          </a:prstGeom>
        </p:spPr>
      </p:pic>
      <p:pic>
        <p:nvPicPr>
          <p:cNvPr id="38" name="Picture 37" descr="DE0011.JPG"/>
          <p:cNvPicPr>
            <a:picLocks noChangeAspect="1"/>
          </p:cNvPicPr>
          <p:nvPr/>
        </p:nvPicPr>
        <p:blipFill>
          <a:blip r:embed="rId4" cstate="print"/>
          <a:srcRect t="4592" r="8369"/>
          <a:stretch>
            <a:fillRect/>
          </a:stretch>
        </p:blipFill>
        <p:spPr>
          <a:xfrm>
            <a:off x="1670902" y="4581128"/>
            <a:ext cx="2037002" cy="1584176"/>
          </a:xfrm>
          <a:prstGeom prst="rect">
            <a:avLst/>
          </a:prstGeom>
        </p:spPr>
      </p:pic>
      <p:sp>
        <p:nvSpPr>
          <p:cNvPr id="14" name="Rectangle 13"/>
          <p:cNvSpPr/>
          <p:nvPr/>
        </p:nvSpPr>
        <p:spPr>
          <a:xfrm>
            <a:off x="179512" y="1196752"/>
            <a:ext cx="8964488" cy="2908489"/>
          </a:xfrm>
          <a:prstGeom prst="rect">
            <a:avLst/>
          </a:prstGeom>
        </p:spPr>
        <p:txBody>
          <a:bodyPr wrap="square">
            <a:spAutoFit/>
          </a:bodyPr>
          <a:lstStyle/>
          <a:p>
            <a:pPr>
              <a:spcAft>
                <a:spcPts val="1800"/>
              </a:spcAft>
            </a:pPr>
            <a:r>
              <a:rPr lang="en-AU" dirty="0" smtClean="0">
                <a:latin typeface="Helvetica" pitchFamily="34" charset="0"/>
                <a:cs typeface="Helvetica" pitchFamily="34" charset="0"/>
              </a:rPr>
              <a:t> </a:t>
            </a:r>
            <a:r>
              <a:rPr lang="en-A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Commercial challenges for mining nuggetty gold ?</a:t>
            </a:r>
            <a:endParaRPr lang="en-AU" sz="2800" dirty="0" smtClean="0">
              <a:solidFill>
                <a:schemeClr val="tx1">
                  <a:lumMod val="75000"/>
                  <a:lumOff val="25000"/>
                </a:schemeClr>
              </a:solidFill>
              <a:latin typeface="Helvetica" pitchFamily="34" charset="0"/>
              <a:cs typeface="Helvetica" pitchFamily="34" charset="0"/>
            </a:endParaRPr>
          </a:p>
          <a:p>
            <a:pPr>
              <a:spcAft>
                <a:spcPts val="1200"/>
              </a:spcAft>
              <a:buBlip>
                <a:blip r:embed="rId5"/>
              </a:buBlip>
            </a:pPr>
            <a:r>
              <a:rPr lang="en-AU" sz="2000" dirty="0" smtClean="0">
                <a:latin typeface="Helvetica" pitchFamily="34" charset="0"/>
                <a:cs typeface="Helvetica" pitchFamily="34" charset="0"/>
              </a:rPr>
              <a:t>    What is my grade and how much gold have I got ?</a:t>
            </a:r>
          </a:p>
          <a:p>
            <a:pPr>
              <a:spcAft>
                <a:spcPts val="1200"/>
              </a:spcAft>
              <a:buBlip>
                <a:blip r:embed="rId5"/>
              </a:buBlip>
            </a:pPr>
            <a:r>
              <a:rPr lang="en-AU" sz="2000" dirty="0">
                <a:latin typeface="Helvetica" pitchFamily="34" charset="0"/>
                <a:cs typeface="Helvetica" pitchFamily="34" charset="0"/>
              </a:rPr>
              <a:t> </a:t>
            </a:r>
            <a:r>
              <a:rPr lang="en-AU" sz="2000" dirty="0" smtClean="0">
                <a:latin typeface="Helvetica" pitchFamily="34" charset="0"/>
                <a:cs typeface="Helvetica" pitchFamily="34" charset="0"/>
              </a:rPr>
              <a:t>   When is enough drilling enough ?</a:t>
            </a:r>
          </a:p>
          <a:p>
            <a:pPr>
              <a:spcAft>
                <a:spcPts val="1200"/>
              </a:spcAft>
              <a:buBlip>
                <a:blip r:embed="rId5"/>
              </a:buBlip>
            </a:pPr>
            <a:r>
              <a:rPr lang="en-AU" sz="2000" dirty="0">
                <a:latin typeface="Helvetica" pitchFamily="34" charset="0"/>
                <a:cs typeface="Helvetica" pitchFamily="34" charset="0"/>
              </a:rPr>
              <a:t> </a:t>
            </a:r>
            <a:r>
              <a:rPr lang="en-AU" sz="2000" dirty="0" smtClean="0">
                <a:latin typeface="Helvetica" pitchFamily="34" charset="0"/>
                <a:cs typeface="Helvetica" pitchFamily="34" charset="0"/>
              </a:rPr>
              <a:t>   How do I calculate Reserves if I can’t calculate Indicated Resources ?</a:t>
            </a:r>
          </a:p>
          <a:p>
            <a:pPr>
              <a:spcAft>
                <a:spcPts val="1200"/>
              </a:spcAft>
              <a:buBlip>
                <a:blip r:embed="rId5"/>
              </a:buBlip>
            </a:pPr>
            <a:r>
              <a:rPr lang="en-AU" sz="2000" dirty="0" smtClean="0">
                <a:latin typeface="Helvetica" pitchFamily="34" charset="0"/>
                <a:cs typeface="Helvetica" pitchFamily="34" charset="0"/>
              </a:rPr>
              <a:t>    If I don’t have Ore Reserves I can’t get bank funding !</a:t>
            </a:r>
          </a:p>
          <a:p>
            <a:pPr>
              <a:spcAft>
                <a:spcPts val="1200"/>
              </a:spcAft>
              <a:buBlip>
                <a:blip r:embed="rId5"/>
              </a:buBlip>
            </a:pPr>
            <a:r>
              <a:rPr lang="en-AU" sz="2000" dirty="0">
                <a:latin typeface="Helvetica" pitchFamily="34" charset="0"/>
                <a:cs typeface="Helvetica" pitchFamily="34" charset="0"/>
              </a:rPr>
              <a:t> </a:t>
            </a:r>
            <a:r>
              <a:rPr lang="en-AU" sz="2000" dirty="0" smtClean="0">
                <a:latin typeface="Helvetica" pitchFamily="34" charset="0"/>
                <a:cs typeface="Helvetica" pitchFamily="34" charset="0"/>
              </a:rPr>
              <a:t>   How can I hedge if I can’t predict how much gold I am going to produce ?</a:t>
            </a:r>
          </a:p>
        </p:txBody>
      </p:sp>
      <p:pic>
        <p:nvPicPr>
          <p:cNvPr id="12" name="Picture 11" descr="powerpoint template v3.jpg"/>
          <p:cNvPicPr>
            <a:picLocks noChangeAspect="1"/>
          </p:cNvPicPr>
          <p:nvPr/>
        </p:nvPicPr>
        <p:blipFill>
          <a:blip r:embed="rId6" cstate="print"/>
          <a:srcRect l="5926"/>
          <a:stretch>
            <a:fillRect/>
          </a:stretch>
        </p:blipFill>
        <p:spPr>
          <a:xfrm>
            <a:off x="0" y="0"/>
            <a:ext cx="9144000" cy="980727"/>
          </a:xfrm>
          <a:prstGeom prst="rect">
            <a:avLst/>
          </a:prstGeom>
        </p:spPr>
      </p:pic>
      <p:pic>
        <p:nvPicPr>
          <p:cNvPr id="17" name="Picture 16" descr="ORL bottom panel.jpg"/>
          <p:cNvPicPr>
            <a:picLocks noChangeAspect="1"/>
          </p:cNvPicPr>
          <p:nvPr/>
        </p:nvPicPr>
        <p:blipFill>
          <a:blip r:embed="rId7" cstate="print"/>
          <a:srcRect l="14451"/>
          <a:stretch>
            <a:fillRect/>
          </a:stretch>
        </p:blipFill>
        <p:spPr>
          <a:xfrm>
            <a:off x="0" y="6309320"/>
            <a:ext cx="9144000" cy="539307"/>
          </a:xfrm>
          <a:prstGeom prst="rect">
            <a:avLst/>
          </a:prstGeom>
        </p:spPr>
      </p:pic>
      <p:sp>
        <p:nvSpPr>
          <p:cNvPr id="18"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8</a:t>
            </a:fld>
            <a:endParaRPr lang="en-AU" b="1" dirty="0">
              <a:solidFill>
                <a:schemeClr val="tx1">
                  <a:lumMod val="75000"/>
                  <a:lumOff val="25000"/>
                </a:schemeClr>
              </a:solidFill>
              <a:latin typeface="OCR A Extended" pitchFamily="50" charset="0"/>
              <a:cs typeface="Helvetica" pitchFamily="34" charset="0"/>
            </a:endParaRPr>
          </a:p>
        </p:txBody>
      </p:sp>
      <p:sp>
        <p:nvSpPr>
          <p:cNvPr id="19" name="TextBox 18"/>
          <p:cNvSpPr txBox="1"/>
          <p:nvPr/>
        </p:nvSpPr>
        <p:spPr>
          <a:xfrm>
            <a:off x="179512" y="188640"/>
            <a:ext cx="4535216" cy="584775"/>
          </a:xfrm>
          <a:prstGeom prst="rect">
            <a:avLst/>
          </a:prstGeom>
          <a:noFill/>
        </p:spPr>
        <p:txBody>
          <a:bodyPr wrap="none" rtlCol="0">
            <a:spAutoFit/>
          </a:bodyPr>
          <a:lstStyle/>
          <a:p>
            <a:r>
              <a:rPr lang="en-US" sz="3200" dirty="0" smtClean="0">
                <a:latin typeface="Helvetica" pitchFamily="34" charset="0"/>
                <a:cs typeface="Helvetica" pitchFamily="34" charset="0"/>
              </a:rPr>
              <a:t>Commercial Challenges</a:t>
            </a:r>
            <a:endParaRPr lang="en-US" sz="3200" dirty="0">
              <a:latin typeface="Helvetica" pitchFamily="34" charset="0"/>
              <a:cs typeface="Helvetica" pitchFamily="34" charset="0"/>
            </a:endParaRPr>
          </a:p>
        </p:txBody>
      </p:sp>
      <p:pic>
        <p:nvPicPr>
          <p:cNvPr id="27" name="Picture 26" descr="DSC02449.JPG"/>
          <p:cNvPicPr>
            <a:picLocks noChangeAspect="1"/>
          </p:cNvPicPr>
          <p:nvPr/>
        </p:nvPicPr>
        <p:blipFill>
          <a:blip r:embed="rId8" cstate="print"/>
          <a:srcRect l="4000" t="5333" r="11227"/>
          <a:stretch>
            <a:fillRect/>
          </a:stretch>
        </p:blipFill>
        <p:spPr>
          <a:xfrm>
            <a:off x="3688636" y="4581128"/>
            <a:ext cx="1891476" cy="1584176"/>
          </a:xfrm>
          <a:prstGeom prst="rect">
            <a:avLst/>
          </a:prstGeom>
        </p:spPr>
      </p:pic>
      <p:pic>
        <p:nvPicPr>
          <p:cNvPr id="31" name="Picture 30" descr="DSC02192.JPG"/>
          <p:cNvPicPr>
            <a:picLocks noChangeAspect="1"/>
          </p:cNvPicPr>
          <p:nvPr/>
        </p:nvPicPr>
        <p:blipFill>
          <a:blip r:embed="rId9" cstate="print"/>
          <a:srcRect l="8547" r="4545"/>
          <a:stretch>
            <a:fillRect/>
          </a:stretch>
        </p:blipFill>
        <p:spPr>
          <a:xfrm>
            <a:off x="5544616" y="4581128"/>
            <a:ext cx="1835696" cy="1584176"/>
          </a:xfrm>
          <a:prstGeom prst="rect">
            <a:avLst/>
          </a:prstGeom>
        </p:spPr>
      </p:pic>
      <p:pic>
        <p:nvPicPr>
          <p:cNvPr id="20" name="Picture 19" descr="drill core 006.jpg"/>
          <p:cNvPicPr>
            <a:picLocks noChangeAspect="1"/>
          </p:cNvPicPr>
          <p:nvPr/>
        </p:nvPicPr>
        <p:blipFill>
          <a:blip r:embed="rId10" cstate="print"/>
          <a:srcRect l="11625" t="15015" r="21534"/>
          <a:stretch>
            <a:fillRect/>
          </a:stretch>
        </p:blipFill>
        <p:spPr>
          <a:xfrm>
            <a:off x="0" y="4581128"/>
            <a:ext cx="1691680" cy="1579303"/>
          </a:xfrm>
          <a:prstGeom prst="rect">
            <a:avLst/>
          </a:prstGeom>
        </p:spPr>
      </p:pic>
      <p:cxnSp>
        <p:nvCxnSpPr>
          <p:cNvPr id="34" name="Straight Connector 33"/>
          <p:cNvCxnSpPr/>
          <p:nvPr/>
        </p:nvCxnSpPr>
        <p:spPr>
          <a:xfrm>
            <a:off x="0" y="4581128"/>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165304"/>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452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RL bottom panel.jpg"/>
          <p:cNvPicPr>
            <a:picLocks noChangeAspect="1"/>
          </p:cNvPicPr>
          <p:nvPr/>
        </p:nvPicPr>
        <p:blipFill>
          <a:blip r:embed="rId3" cstate="print"/>
          <a:srcRect l="14451"/>
          <a:stretch>
            <a:fillRect/>
          </a:stretch>
        </p:blipFill>
        <p:spPr>
          <a:xfrm>
            <a:off x="0" y="6309320"/>
            <a:ext cx="9144000" cy="539307"/>
          </a:xfrm>
          <a:prstGeom prst="rect">
            <a:avLst/>
          </a:prstGeom>
        </p:spPr>
      </p:pic>
      <p:pic>
        <p:nvPicPr>
          <p:cNvPr id="12" name="Picture 11" descr="powerpoint template v3.jpg"/>
          <p:cNvPicPr>
            <a:picLocks noChangeAspect="1"/>
          </p:cNvPicPr>
          <p:nvPr/>
        </p:nvPicPr>
        <p:blipFill>
          <a:blip r:embed="rId4" cstate="print"/>
          <a:srcRect l="5926"/>
          <a:stretch>
            <a:fillRect/>
          </a:stretch>
        </p:blipFill>
        <p:spPr>
          <a:xfrm>
            <a:off x="0" y="0"/>
            <a:ext cx="9144000" cy="980727"/>
          </a:xfrm>
          <a:prstGeom prst="rect">
            <a:avLst/>
          </a:prstGeom>
        </p:spPr>
      </p:pic>
      <p:sp>
        <p:nvSpPr>
          <p:cNvPr id="15" name="Slide Number Placeholder 5"/>
          <p:cNvSpPr>
            <a:spLocks noGrp="1"/>
          </p:cNvSpPr>
          <p:nvPr>
            <p:ph type="sldNum" sz="quarter" idx="12"/>
          </p:nvPr>
        </p:nvSpPr>
        <p:spPr>
          <a:xfrm>
            <a:off x="8532440" y="6381328"/>
            <a:ext cx="370384" cy="365125"/>
          </a:xfrm>
        </p:spPr>
        <p:txBody>
          <a:bodyPr/>
          <a:lstStyle/>
          <a:p>
            <a:fld id="{A7031FD4-1CFD-4AA9-A1E8-118DFAB71865}" type="slidenum">
              <a:rPr lang="en-AU" b="1" smtClean="0">
                <a:solidFill>
                  <a:schemeClr val="tx1">
                    <a:lumMod val="75000"/>
                    <a:lumOff val="25000"/>
                  </a:schemeClr>
                </a:solidFill>
                <a:latin typeface="OCR A Extended" pitchFamily="50" charset="0"/>
                <a:cs typeface="Helvetica" pitchFamily="34" charset="0"/>
              </a:rPr>
              <a:pPr/>
              <a:t>9</a:t>
            </a:fld>
            <a:endParaRPr lang="en-AU" b="1" dirty="0">
              <a:solidFill>
                <a:schemeClr val="tx1">
                  <a:lumMod val="75000"/>
                  <a:lumOff val="25000"/>
                </a:schemeClr>
              </a:solidFill>
              <a:latin typeface="OCR A Extended" pitchFamily="50" charset="0"/>
              <a:cs typeface="Helvetica" pitchFamily="34" charset="0"/>
            </a:endParaRPr>
          </a:p>
        </p:txBody>
      </p:sp>
      <p:sp>
        <p:nvSpPr>
          <p:cNvPr id="16" name="TextBox 15"/>
          <p:cNvSpPr txBox="1"/>
          <p:nvPr/>
        </p:nvSpPr>
        <p:spPr>
          <a:xfrm>
            <a:off x="179512" y="188640"/>
            <a:ext cx="4057521" cy="584775"/>
          </a:xfrm>
          <a:prstGeom prst="rect">
            <a:avLst/>
          </a:prstGeom>
          <a:noFill/>
        </p:spPr>
        <p:txBody>
          <a:bodyPr wrap="none" rtlCol="0">
            <a:spAutoFit/>
          </a:bodyPr>
          <a:lstStyle/>
          <a:p>
            <a:r>
              <a:rPr lang="en-US" sz="3200" dirty="0" smtClean="0">
                <a:latin typeface="Helvetica" pitchFamily="34" charset="0"/>
                <a:cs typeface="Helvetica" pitchFamily="34" charset="0"/>
              </a:rPr>
              <a:t>Gold Business Model</a:t>
            </a:r>
            <a:endParaRPr lang="en-US" sz="3200" dirty="0">
              <a:latin typeface="Helvetica" pitchFamily="34" charset="0"/>
              <a:cs typeface="Helvetica" pitchFamily="34" charset="0"/>
            </a:endParaRPr>
          </a:p>
        </p:txBody>
      </p:sp>
      <p:sp>
        <p:nvSpPr>
          <p:cNvPr id="9" name="TextBox 8"/>
          <p:cNvSpPr txBox="1"/>
          <p:nvPr/>
        </p:nvSpPr>
        <p:spPr>
          <a:xfrm>
            <a:off x="251520" y="1052736"/>
            <a:ext cx="8892480" cy="5363007"/>
          </a:xfrm>
          <a:prstGeom prst="rect">
            <a:avLst/>
          </a:prstGeom>
          <a:noFill/>
        </p:spPr>
        <p:txBody>
          <a:bodyPr wrap="square" rtlCol="0">
            <a:spAutoFit/>
          </a:bodyPr>
          <a:lstStyle/>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1. Discover gold deposit - drilling</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2. Increase resource base (+1 million ounce target) - drilling</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3. Increase resource confidence - drilling</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4. Financial modelling (+100,000oz pa production)</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5. Convert resources to reserves</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5. Financing ($100 - $200 million)</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6. Develop operation - construction</a:t>
            </a:r>
          </a:p>
          <a:p>
            <a:pPr>
              <a:lnSpc>
                <a:spcPts val="3500"/>
              </a:lnSpc>
              <a:spcAft>
                <a:spcPts val="1000"/>
              </a:spcAft>
            </a:pPr>
            <a:r>
              <a:rPr lang="en-A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pitchFamily="34" charset="0"/>
                <a:cs typeface="Helvetica" pitchFamily="34" charset="0"/>
              </a:rPr>
              <a:t>7. Commence gold production</a:t>
            </a:r>
          </a:p>
          <a:p>
            <a:pPr>
              <a:lnSpc>
                <a:spcPts val="3500"/>
              </a:lnSpc>
              <a:spcAft>
                <a:spcPts val="1200"/>
              </a:spcAft>
            </a:pPr>
            <a:r>
              <a:rPr lang="en-AU" sz="2800" b="1" dirty="0" smtClean="0">
                <a:ln w="1905"/>
                <a:solidFill>
                  <a:srgbClr val="FF0000"/>
                </a:solidFill>
                <a:effectLst>
                  <a:innerShdw blurRad="69850" dist="43180" dir="5400000">
                    <a:srgbClr val="000000">
                      <a:alpha val="65000"/>
                    </a:srgbClr>
                  </a:innerShdw>
                </a:effectLst>
                <a:latin typeface="Helvetica" pitchFamily="34" charset="0"/>
                <a:cs typeface="Helvetica" pitchFamily="34" charset="0"/>
              </a:rPr>
              <a:t>I am now a mid tier gold producer !</a:t>
            </a:r>
          </a:p>
        </p:txBody>
      </p:sp>
      <p:pic>
        <p:nvPicPr>
          <p:cNvPr id="8" name="Picture 6" descr="http://www.perthmintbullion.com/Libraries/News_Reports/2011_Gold_Bullion_Bars.sflb.ashx"/>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50" r="3432"/>
          <a:stretch/>
        </p:blipFill>
        <p:spPr bwMode="auto">
          <a:xfrm>
            <a:off x="5623803" y="3429000"/>
            <a:ext cx="352019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019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9300</TotalTime>
  <Words>2706</Words>
  <Application>Microsoft Office PowerPoint</Application>
  <PresentationFormat>On-screen Show (4:3)</PresentationFormat>
  <Paragraphs>671</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Century Gothic</vt:lpstr>
      <vt:lpstr>Helvetica</vt:lpstr>
      <vt:lpstr>Myriad Pro</vt:lpstr>
      <vt:lpstr>OCR A Extended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dc:creator>
  <cp:lastModifiedBy>Anthony Gray</cp:lastModifiedBy>
  <cp:revision>461</cp:revision>
  <dcterms:created xsi:type="dcterms:W3CDTF">2010-11-03T11:35:17Z</dcterms:created>
  <dcterms:modified xsi:type="dcterms:W3CDTF">2013-09-12T03:03:42Z</dcterms:modified>
</cp:coreProperties>
</file>